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9" r:id="rId2"/>
    <p:sldId id="273" r:id="rId3"/>
    <p:sldId id="281" r:id="rId4"/>
    <p:sldId id="282" r:id="rId5"/>
    <p:sldId id="283" r:id="rId6"/>
    <p:sldId id="284" r:id="rId7"/>
    <p:sldId id="274" r:id="rId8"/>
    <p:sldId id="275" r:id="rId9"/>
    <p:sldId id="276" r:id="rId10"/>
    <p:sldId id="277" r:id="rId11"/>
    <p:sldId id="278" r:id="rId12"/>
    <p:sldId id="279" r:id="rId13"/>
    <p:sldId id="280" r:id="rId14"/>
    <p:sldId id="285" r:id="rId15"/>
    <p:sldId id="286" r:id="rId16"/>
  </p:sldIdLst>
  <p:sldSz cx="17373600" cy="9601200"/>
  <p:notesSz cx="9296400" cy="7010400"/>
  <p:defaultTextStyle>
    <a:defPPr>
      <a:defRPr lang="en-US"/>
    </a:defPPr>
    <a:lvl1pPr marL="0" algn="l" defTabSz="770702" rtl="0" eaLnBrk="1" latinLnBrk="0" hangingPunct="1">
      <a:defRPr sz="3000" kern="1200">
        <a:solidFill>
          <a:schemeClr val="tx1"/>
        </a:solidFill>
        <a:latin typeface="+mn-lt"/>
        <a:ea typeface="+mn-ea"/>
        <a:cs typeface="+mn-cs"/>
      </a:defRPr>
    </a:lvl1pPr>
    <a:lvl2pPr marL="770702" algn="l" defTabSz="770702" rtl="0" eaLnBrk="1" latinLnBrk="0" hangingPunct="1">
      <a:defRPr sz="3000" kern="1200">
        <a:solidFill>
          <a:schemeClr val="tx1"/>
        </a:solidFill>
        <a:latin typeface="+mn-lt"/>
        <a:ea typeface="+mn-ea"/>
        <a:cs typeface="+mn-cs"/>
      </a:defRPr>
    </a:lvl2pPr>
    <a:lvl3pPr marL="1541404" algn="l" defTabSz="770702" rtl="0" eaLnBrk="1" latinLnBrk="0" hangingPunct="1">
      <a:defRPr sz="3000" kern="1200">
        <a:solidFill>
          <a:schemeClr val="tx1"/>
        </a:solidFill>
        <a:latin typeface="+mn-lt"/>
        <a:ea typeface="+mn-ea"/>
        <a:cs typeface="+mn-cs"/>
      </a:defRPr>
    </a:lvl3pPr>
    <a:lvl4pPr marL="2312106" algn="l" defTabSz="770702" rtl="0" eaLnBrk="1" latinLnBrk="0" hangingPunct="1">
      <a:defRPr sz="3000" kern="1200">
        <a:solidFill>
          <a:schemeClr val="tx1"/>
        </a:solidFill>
        <a:latin typeface="+mn-lt"/>
        <a:ea typeface="+mn-ea"/>
        <a:cs typeface="+mn-cs"/>
      </a:defRPr>
    </a:lvl4pPr>
    <a:lvl5pPr marL="3082808" algn="l" defTabSz="770702" rtl="0" eaLnBrk="1" latinLnBrk="0" hangingPunct="1">
      <a:defRPr sz="3000" kern="1200">
        <a:solidFill>
          <a:schemeClr val="tx1"/>
        </a:solidFill>
        <a:latin typeface="+mn-lt"/>
        <a:ea typeface="+mn-ea"/>
        <a:cs typeface="+mn-cs"/>
      </a:defRPr>
    </a:lvl5pPr>
    <a:lvl6pPr marL="3853510" algn="l" defTabSz="770702" rtl="0" eaLnBrk="1" latinLnBrk="0" hangingPunct="1">
      <a:defRPr sz="3000" kern="1200">
        <a:solidFill>
          <a:schemeClr val="tx1"/>
        </a:solidFill>
        <a:latin typeface="+mn-lt"/>
        <a:ea typeface="+mn-ea"/>
        <a:cs typeface="+mn-cs"/>
      </a:defRPr>
    </a:lvl6pPr>
    <a:lvl7pPr marL="4624212" algn="l" defTabSz="770702" rtl="0" eaLnBrk="1" latinLnBrk="0" hangingPunct="1">
      <a:defRPr sz="3000" kern="1200">
        <a:solidFill>
          <a:schemeClr val="tx1"/>
        </a:solidFill>
        <a:latin typeface="+mn-lt"/>
        <a:ea typeface="+mn-ea"/>
        <a:cs typeface="+mn-cs"/>
      </a:defRPr>
    </a:lvl7pPr>
    <a:lvl8pPr marL="5394914" algn="l" defTabSz="770702" rtl="0" eaLnBrk="1" latinLnBrk="0" hangingPunct="1">
      <a:defRPr sz="3000" kern="1200">
        <a:solidFill>
          <a:schemeClr val="tx1"/>
        </a:solidFill>
        <a:latin typeface="+mn-lt"/>
        <a:ea typeface="+mn-ea"/>
        <a:cs typeface="+mn-cs"/>
      </a:defRPr>
    </a:lvl8pPr>
    <a:lvl9pPr marL="6165616" algn="l" defTabSz="77070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54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Baugniet" initials="R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AB0"/>
    <a:srgbClr val="88BE3E"/>
    <a:srgbClr val="0092D2"/>
    <a:srgbClr val="001C28"/>
    <a:srgbClr val="F3BE12"/>
    <a:srgbClr val="C83237"/>
    <a:srgbClr val="F47145"/>
    <a:srgbClr val="59AF87"/>
    <a:srgbClr val="00A7D4"/>
    <a:srgbClr val="5B04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1149" autoAdjust="0"/>
  </p:normalViewPr>
  <p:slideViewPr>
    <p:cSldViewPr snapToGrid="0" snapToObjects="1">
      <p:cViewPr>
        <p:scale>
          <a:sx n="52" d="100"/>
          <a:sy n="52" d="100"/>
        </p:scale>
        <p:origin x="-534" y="144"/>
      </p:cViewPr>
      <p:guideLst>
        <p:guide orient="horz" pos="3024"/>
        <p:guide pos="547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E6E50369-2D50-AF46-B8C1-96ADBF9B91A0}" type="datetimeFigureOut">
              <a:rPr lang="en-US" smtClean="0"/>
              <a:t>4/23/2019</a:t>
            </a:fld>
            <a:endParaRPr lang="en-US"/>
          </a:p>
        </p:txBody>
      </p:sp>
      <p:sp>
        <p:nvSpPr>
          <p:cNvPr id="4" name="Slide Image Placeholder 3"/>
          <p:cNvSpPr>
            <a:spLocks noGrp="1" noRot="1" noChangeAspect="1"/>
          </p:cNvSpPr>
          <p:nvPr>
            <p:ph type="sldImg" idx="2"/>
          </p:nvPr>
        </p:nvSpPr>
        <p:spPr>
          <a:xfrm>
            <a:off x="2270125" y="525463"/>
            <a:ext cx="475615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0E671606-E6C7-EA4B-8826-9CD9350191ED}" type="slidenum">
              <a:rPr lang="en-US" smtClean="0"/>
              <a:t>‹#›</a:t>
            </a:fld>
            <a:endParaRPr lang="en-US"/>
          </a:p>
        </p:txBody>
      </p:sp>
    </p:spTree>
    <p:extLst>
      <p:ext uri="{BB962C8B-B14F-4D97-AF65-F5344CB8AC3E}">
        <p14:creationId xmlns:p14="http://schemas.microsoft.com/office/powerpoint/2010/main" val="1854474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671606-E6C7-EA4B-8826-9CD9350191ED}" type="slidenum">
              <a:rPr lang="en-US" smtClean="0"/>
              <a:t>1</a:t>
            </a:fld>
            <a:endParaRPr lang="en-US"/>
          </a:p>
        </p:txBody>
      </p:sp>
    </p:spTree>
    <p:extLst>
      <p:ext uri="{BB962C8B-B14F-4D97-AF65-F5344CB8AC3E}">
        <p14:creationId xmlns:p14="http://schemas.microsoft.com/office/powerpoint/2010/main" val="393262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71606-E6C7-EA4B-8826-9CD9350191ED}" type="slidenum">
              <a:rPr lang="en-US" smtClean="0"/>
              <a:t>12</a:t>
            </a:fld>
            <a:endParaRPr lang="en-US"/>
          </a:p>
        </p:txBody>
      </p:sp>
    </p:spTree>
    <p:extLst>
      <p:ext uri="{BB962C8B-B14F-4D97-AF65-F5344CB8AC3E}">
        <p14:creationId xmlns:p14="http://schemas.microsoft.com/office/powerpoint/2010/main" val="204075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with programming if something doesn’t </a:t>
            </a:r>
            <a:r>
              <a:rPr lang="en-US"/>
              <a:t>work we </a:t>
            </a:r>
            <a:r>
              <a:rPr lang="en-US" dirty="0"/>
              <a:t>move on to a different idea or program</a:t>
            </a:r>
          </a:p>
          <a:p>
            <a:r>
              <a:rPr lang="en-US" dirty="0"/>
              <a:t>- Different participants with different needs: someone looking to buy VR as a gift, teacher wanting to bring the tech to the classroom and seniors who were curious </a:t>
            </a:r>
          </a:p>
          <a:p>
            <a:r>
              <a:rPr lang="en-US" dirty="0"/>
              <a:t>Use the teens in your community as inspiration</a:t>
            </a:r>
          </a:p>
        </p:txBody>
      </p:sp>
      <p:sp>
        <p:nvSpPr>
          <p:cNvPr id="4" name="Slide Number Placeholder 3"/>
          <p:cNvSpPr>
            <a:spLocks noGrp="1"/>
          </p:cNvSpPr>
          <p:nvPr>
            <p:ph type="sldNum" sz="quarter" idx="10"/>
          </p:nvPr>
        </p:nvSpPr>
        <p:spPr/>
        <p:txBody>
          <a:bodyPr/>
          <a:lstStyle/>
          <a:p>
            <a:fld id="{0E671606-E6C7-EA4B-8826-9CD9350191ED}" type="slidenum">
              <a:rPr lang="en-US" smtClean="0"/>
              <a:t>14</a:t>
            </a:fld>
            <a:endParaRPr lang="en-US"/>
          </a:p>
        </p:txBody>
      </p:sp>
    </p:spTree>
    <p:extLst>
      <p:ext uri="{BB962C8B-B14F-4D97-AF65-F5344CB8AC3E}">
        <p14:creationId xmlns:p14="http://schemas.microsoft.com/office/powerpoint/2010/main" val="216871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E671606-E6C7-EA4B-8826-9CD9350191ED}" type="slidenum">
              <a:rPr lang="en-US" smtClean="0"/>
              <a:t>15</a:t>
            </a:fld>
            <a:endParaRPr lang="en-US"/>
          </a:p>
        </p:txBody>
      </p:sp>
    </p:spTree>
    <p:extLst>
      <p:ext uri="{BB962C8B-B14F-4D97-AF65-F5344CB8AC3E}">
        <p14:creationId xmlns:p14="http://schemas.microsoft.com/office/powerpoint/2010/main" val="372524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actual petting zoo.</a:t>
            </a:r>
            <a:r>
              <a:rPr lang="en-US" baseline="0" dirty="0"/>
              <a:t> </a:t>
            </a:r>
            <a:r>
              <a:rPr lang="en-US" dirty="0"/>
              <a:t>What do we mean by “Petting</a:t>
            </a:r>
            <a:r>
              <a:rPr lang="en-US" baseline="0" dirty="0"/>
              <a:t> Zoo” ? </a:t>
            </a:r>
            <a:endParaRPr lang="en-CA" dirty="0"/>
          </a:p>
        </p:txBody>
      </p:sp>
      <p:sp>
        <p:nvSpPr>
          <p:cNvPr id="4" name="Slide Number Placeholder 3"/>
          <p:cNvSpPr>
            <a:spLocks noGrp="1"/>
          </p:cNvSpPr>
          <p:nvPr>
            <p:ph type="sldNum" sz="quarter" idx="10"/>
          </p:nvPr>
        </p:nvSpPr>
        <p:spPr/>
        <p:txBody>
          <a:bodyPr/>
          <a:lstStyle/>
          <a:p>
            <a:fld id="{0E671606-E6C7-EA4B-8826-9CD9350191ED}" type="slidenum">
              <a:rPr lang="en-US" smtClean="0"/>
              <a:t>2</a:t>
            </a:fld>
            <a:endParaRPr lang="en-US"/>
          </a:p>
        </p:txBody>
      </p:sp>
    </p:spTree>
    <p:extLst>
      <p:ext uri="{BB962C8B-B14F-4D97-AF65-F5344CB8AC3E}">
        <p14:creationId xmlns:p14="http://schemas.microsoft.com/office/powerpoint/2010/main" val="148474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Devon Tatton and Rebecca Baugniet! You may remember us from such Library Conferences as VILSC</a:t>
            </a:r>
            <a:r>
              <a:rPr lang="en-US" baseline="0" dirty="0"/>
              <a:t> 2017 – Teen Volunteerism, and VILSC 2018 Participatory Culture in Public Libraries</a:t>
            </a:r>
          </a:p>
          <a:p>
            <a:r>
              <a:rPr lang="en-US" baseline="0" dirty="0"/>
              <a:t>If you were at the presentation last year you may recall that someone asked us why all the fun programs were aimed at teens</a:t>
            </a:r>
          </a:p>
          <a:p>
            <a:r>
              <a:rPr lang="en-US" baseline="0" dirty="0"/>
              <a:t>We took that question seriously because it was also something our patrons had been asking for and decided to launch our welcome to the future series a participatory program series for adults using our new collection of tech equipment for </a:t>
            </a:r>
            <a:r>
              <a:rPr lang="en-US" baseline="0" dirty="0" err="1"/>
              <a:t>DigiLab</a:t>
            </a:r>
            <a:r>
              <a:rPr lang="en-US" baseline="0" dirty="0"/>
              <a:t> programming </a:t>
            </a:r>
          </a:p>
          <a:p>
            <a:r>
              <a:rPr lang="en-US" baseline="0" dirty="0"/>
              <a:t>That’s what we are here to talk about today!</a:t>
            </a:r>
          </a:p>
        </p:txBody>
      </p:sp>
      <p:sp>
        <p:nvSpPr>
          <p:cNvPr id="4" name="Slide Number Placeholder 3"/>
          <p:cNvSpPr>
            <a:spLocks noGrp="1"/>
          </p:cNvSpPr>
          <p:nvPr>
            <p:ph type="sldNum" sz="quarter" idx="10"/>
          </p:nvPr>
        </p:nvSpPr>
        <p:spPr/>
        <p:txBody>
          <a:bodyPr/>
          <a:lstStyle/>
          <a:p>
            <a:fld id="{0E671606-E6C7-EA4B-8826-9CD9350191ED}" type="slidenum">
              <a:rPr lang="en-US" smtClean="0"/>
              <a:t>3</a:t>
            </a:fld>
            <a:endParaRPr lang="en-US"/>
          </a:p>
        </p:txBody>
      </p:sp>
    </p:spTree>
    <p:extLst>
      <p:ext uri="{BB962C8B-B14F-4D97-AF65-F5344CB8AC3E}">
        <p14:creationId xmlns:p14="http://schemas.microsoft.com/office/powerpoint/2010/main" val="153079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DigiLab</a:t>
            </a:r>
            <a:r>
              <a:rPr lang="en-US" dirty="0"/>
              <a:t> Background Info – Teen Lead – Works well because teens don’t want to be told what to do, they want to explore it and figure it out for themselves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based on that success we developed Welcome to the Future:</a:t>
            </a:r>
            <a:r>
              <a:rPr lang="en-US" baseline="0" dirty="0"/>
              <a:t> VR Petting Zoo as a mirror to our teen programs: a 1 ½ hour program for exploring some of our VR tech. We started with participants seated in a circle and asked everyone to introduce themselves and any experience (if any) they had with VR. We briefly introduced the tech we had set up: an HTC </a:t>
            </a:r>
            <a:r>
              <a:rPr lang="en-US" baseline="0" dirty="0" err="1"/>
              <a:t>Vive</a:t>
            </a:r>
            <a:r>
              <a:rPr lang="en-US" baseline="0" dirty="0"/>
              <a:t> with the tilt brush digital art app, some Merge Goggles and Cubes and some Google Cardboards, and then invited them to try them out. Nobody moved, so we offered to provide a demo of each station. </a:t>
            </a:r>
            <a:endParaRPr lang="en-US" dirty="0"/>
          </a:p>
          <a:p>
            <a:endParaRPr lang="en-US" baseline="0" dirty="0"/>
          </a:p>
          <a:p>
            <a:r>
              <a:rPr lang="en-US" baseline="0" dirty="0" err="1"/>
              <a:t>Sidenote</a:t>
            </a:r>
            <a:r>
              <a:rPr lang="en-US" baseline="0" dirty="0"/>
              <a:t> about our title that took us </a:t>
            </a:r>
            <a:r>
              <a:rPr lang="en-US" baseline="0" dirty="0" err="1"/>
              <a:t>waaay</a:t>
            </a:r>
            <a:r>
              <a:rPr lang="en-US" baseline="0" dirty="0"/>
              <a:t> too long to realize, as you know libraries use the term Petting Zoo in a way that may not be familiar to the general public</a:t>
            </a:r>
          </a:p>
        </p:txBody>
      </p:sp>
      <p:sp>
        <p:nvSpPr>
          <p:cNvPr id="4" name="Slide Number Placeholder 3"/>
          <p:cNvSpPr>
            <a:spLocks noGrp="1"/>
          </p:cNvSpPr>
          <p:nvPr>
            <p:ph type="sldNum" sz="quarter" idx="10"/>
          </p:nvPr>
        </p:nvSpPr>
        <p:spPr/>
        <p:txBody>
          <a:bodyPr/>
          <a:lstStyle/>
          <a:p>
            <a:fld id="{0E671606-E6C7-EA4B-8826-9CD9350191ED}" type="slidenum">
              <a:rPr lang="en-US" smtClean="0"/>
              <a:t>4</a:t>
            </a:fld>
            <a:endParaRPr lang="en-US"/>
          </a:p>
        </p:txBody>
      </p:sp>
    </p:spTree>
    <p:extLst>
      <p:ext uri="{BB962C8B-B14F-4D97-AF65-F5344CB8AC3E}">
        <p14:creationId xmlns:p14="http://schemas.microsoft.com/office/powerpoint/2010/main" val="302652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we picked</a:t>
            </a:r>
            <a:r>
              <a:rPr lang="en-US" baseline="0" dirty="0"/>
              <a:t> up on as we were going but we also solicited feedback at the end of the program and we got an ear full!</a:t>
            </a:r>
          </a:p>
          <a:p>
            <a:r>
              <a:rPr lang="en-US" baseline="0" dirty="0"/>
              <a:t>One particular patron told us we needed to be better prepared and that our technology needed to work perfectly, she also saw our attempt to create a comfortable and conversational space for exploration as unprepared and unprofessional</a:t>
            </a:r>
            <a:endParaRPr lang="en-US" dirty="0"/>
          </a:p>
        </p:txBody>
      </p:sp>
      <p:sp>
        <p:nvSpPr>
          <p:cNvPr id="4" name="Slide Number Placeholder 3"/>
          <p:cNvSpPr>
            <a:spLocks noGrp="1"/>
          </p:cNvSpPr>
          <p:nvPr>
            <p:ph type="sldNum" sz="quarter" idx="10"/>
          </p:nvPr>
        </p:nvSpPr>
        <p:spPr/>
        <p:txBody>
          <a:bodyPr/>
          <a:lstStyle/>
          <a:p>
            <a:fld id="{0E671606-E6C7-EA4B-8826-9CD9350191ED}" type="slidenum">
              <a:rPr lang="en-US" smtClean="0"/>
              <a:t>5</a:t>
            </a:fld>
            <a:endParaRPr lang="en-US"/>
          </a:p>
        </p:txBody>
      </p:sp>
    </p:spTree>
    <p:extLst>
      <p:ext uri="{BB962C8B-B14F-4D97-AF65-F5344CB8AC3E}">
        <p14:creationId xmlns:p14="http://schemas.microsoft.com/office/powerpoint/2010/main" val="222685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meet the needs of our patrons looking for a more structured informational program</a:t>
            </a:r>
            <a:r>
              <a:rPr lang="en-US" baseline="0" dirty="0"/>
              <a:t> and still promote a participatory program that fosters exploration and provides a comfortable space to try something new for the first time</a:t>
            </a:r>
          </a:p>
          <a:p>
            <a:r>
              <a:rPr lang="en-US" baseline="0" dirty="0"/>
              <a:t>-got people to share their interests and background with technology</a:t>
            </a:r>
          </a:p>
          <a:p>
            <a:r>
              <a:rPr lang="en-US" baseline="0" dirty="0"/>
              <a:t>-</a:t>
            </a:r>
            <a:endParaRPr lang="en-US" dirty="0"/>
          </a:p>
        </p:txBody>
      </p:sp>
      <p:sp>
        <p:nvSpPr>
          <p:cNvPr id="4" name="Slide Number Placeholder 3"/>
          <p:cNvSpPr>
            <a:spLocks noGrp="1"/>
          </p:cNvSpPr>
          <p:nvPr>
            <p:ph type="sldNum" sz="quarter" idx="10"/>
          </p:nvPr>
        </p:nvSpPr>
        <p:spPr/>
        <p:txBody>
          <a:bodyPr/>
          <a:lstStyle/>
          <a:p>
            <a:fld id="{0E671606-E6C7-EA4B-8826-9CD9350191ED}" type="slidenum">
              <a:rPr lang="en-US" smtClean="0"/>
              <a:t>6</a:t>
            </a:fld>
            <a:endParaRPr lang="en-US"/>
          </a:p>
        </p:txBody>
      </p:sp>
    </p:spTree>
    <p:extLst>
      <p:ext uri="{BB962C8B-B14F-4D97-AF65-F5344CB8AC3E}">
        <p14:creationId xmlns:p14="http://schemas.microsoft.com/office/powerpoint/2010/main" val="248031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now we are going to run through a few slides from that presentation to give you an idea of what it looked like, and maybe if you’re thinking about offering VR programming at your library. </a:t>
            </a:r>
          </a:p>
          <a:p>
            <a:r>
              <a:rPr lang="en-CA" dirty="0"/>
              <a:t>At this point we also shared some info on the history of VR – we found that ALA’s Center for the Future of Libraries was a great resource here. </a:t>
            </a:r>
          </a:p>
        </p:txBody>
      </p:sp>
      <p:sp>
        <p:nvSpPr>
          <p:cNvPr id="4" name="Slide Number Placeholder 3"/>
          <p:cNvSpPr>
            <a:spLocks noGrp="1"/>
          </p:cNvSpPr>
          <p:nvPr>
            <p:ph type="sldNum" sz="quarter" idx="10"/>
          </p:nvPr>
        </p:nvSpPr>
        <p:spPr/>
        <p:txBody>
          <a:bodyPr/>
          <a:lstStyle/>
          <a:p>
            <a:fld id="{0E671606-E6C7-EA4B-8826-9CD9350191ED}" type="slidenum">
              <a:rPr lang="en-US" smtClean="0"/>
              <a:t>7</a:t>
            </a:fld>
            <a:endParaRPr lang="en-US"/>
          </a:p>
        </p:txBody>
      </p:sp>
    </p:spTree>
    <p:extLst>
      <p:ext uri="{BB962C8B-B14F-4D97-AF65-F5344CB8AC3E}">
        <p14:creationId xmlns:p14="http://schemas.microsoft.com/office/powerpoint/2010/main" val="234661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Libraries have long served as points for the public’s first exposure to new technologies, and they are playing</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that role again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with virtual reality. Many</a:t>
            </a:r>
            <a:r>
              <a:rPr lang="en-US" sz="1200" b="0" i="0" kern="1200" baseline="0" dirty="0">
                <a:solidFill>
                  <a:schemeClr val="tx1"/>
                </a:solidFill>
                <a:effectLst/>
                <a:latin typeface="+mn-lt"/>
                <a:ea typeface="+mn-ea"/>
                <a:cs typeface="+mn-cs"/>
              </a:rPr>
              <a:t> libraries are setting up Virtual Reality labs where patrons can experience VR, play games or visit far away places. Toronto Public Library offers VR Pictionary programs for tweens… Here at GVPL we have been using VR in our </a:t>
            </a:r>
            <a:r>
              <a:rPr lang="en-US" sz="1200" b="0" i="0" kern="1200" baseline="0" dirty="0" err="1">
                <a:solidFill>
                  <a:schemeClr val="tx1"/>
                </a:solidFill>
                <a:effectLst/>
                <a:latin typeface="+mn-lt"/>
                <a:ea typeface="+mn-ea"/>
                <a:cs typeface="+mn-cs"/>
              </a:rPr>
              <a:t>DigiLab</a:t>
            </a:r>
            <a:r>
              <a:rPr lang="en-US" sz="1200" b="0" i="0" kern="1200" baseline="0" dirty="0">
                <a:solidFill>
                  <a:schemeClr val="tx1"/>
                </a:solidFill>
                <a:effectLst/>
                <a:latin typeface="+mn-lt"/>
                <a:ea typeface="+mn-ea"/>
                <a:cs typeface="+mn-cs"/>
              </a:rPr>
              <a:t> program for teens – the photo on the left shows one example. The VR program we’ve been most excited about was when our teen advisory group collaborated with the City of Victoria’s 2018 Youth Poet </a:t>
            </a:r>
            <a:r>
              <a:rPr lang="en-US" sz="1200" b="0" i="0" kern="1200" baseline="0" dirty="0" err="1">
                <a:solidFill>
                  <a:schemeClr val="tx1"/>
                </a:solidFill>
                <a:effectLst/>
                <a:latin typeface="+mn-lt"/>
                <a:ea typeface="+mn-ea"/>
                <a:cs typeface="+mn-cs"/>
              </a:rPr>
              <a:t>Laureat</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Agartu</a:t>
            </a:r>
            <a:r>
              <a:rPr lang="en-US" sz="1200" b="0" i="0" kern="1200" baseline="0" dirty="0">
                <a:solidFill>
                  <a:schemeClr val="tx1"/>
                </a:solidFill>
                <a:effectLst/>
                <a:latin typeface="+mn-lt"/>
                <a:ea typeface="+mn-ea"/>
                <a:cs typeface="+mn-cs"/>
              </a:rPr>
              <a:t> Ali, to create a VR Poetry Lounge. Last month we partnered with the Victoria Film Festival to present VR movie viewing here at the Central branch. </a:t>
            </a:r>
            <a:endParaRPr lang="en-CA" dirty="0"/>
          </a:p>
        </p:txBody>
      </p:sp>
      <p:sp>
        <p:nvSpPr>
          <p:cNvPr id="4" name="Slide Number Placeholder 3"/>
          <p:cNvSpPr>
            <a:spLocks noGrp="1"/>
          </p:cNvSpPr>
          <p:nvPr>
            <p:ph type="sldNum" sz="quarter" idx="10"/>
          </p:nvPr>
        </p:nvSpPr>
        <p:spPr/>
        <p:txBody>
          <a:bodyPr/>
          <a:lstStyle/>
          <a:p>
            <a:fld id="{0E671606-E6C7-EA4B-8826-9CD9350191ED}" type="slidenum">
              <a:rPr lang="en-US" smtClean="0"/>
              <a:t>8</a:t>
            </a:fld>
            <a:endParaRPr lang="en-US"/>
          </a:p>
        </p:txBody>
      </p:sp>
    </p:spTree>
    <p:extLst>
      <p:ext uri="{BB962C8B-B14F-4D97-AF65-F5344CB8AC3E}">
        <p14:creationId xmlns:p14="http://schemas.microsoft.com/office/powerpoint/2010/main" val="428735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Doctors – training, replacing expensive equipment and offering a more immersive experience and finding weaknesses in genes and viruses</a:t>
            </a:r>
          </a:p>
        </p:txBody>
      </p:sp>
      <p:sp>
        <p:nvSpPr>
          <p:cNvPr id="4" name="Slide Number Placeholder 3"/>
          <p:cNvSpPr>
            <a:spLocks noGrp="1"/>
          </p:cNvSpPr>
          <p:nvPr>
            <p:ph type="sldNum" sz="quarter" idx="10"/>
          </p:nvPr>
        </p:nvSpPr>
        <p:spPr/>
        <p:txBody>
          <a:bodyPr/>
          <a:lstStyle/>
          <a:p>
            <a:fld id="{0E671606-E6C7-EA4B-8826-9CD9350191ED}" type="slidenum">
              <a:rPr lang="en-US" smtClean="0"/>
              <a:t>9</a:t>
            </a:fld>
            <a:endParaRPr lang="en-US"/>
          </a:p>
        </p:txBody>
      </p:sp>
    </p:spTree>
    <p:extLst>
      <p:ext uri="{BB962C8B-B14F-4D97-AF65-F5344CB8AC3E}">
        <p14:creationId xmlns:p14="http://schemas.microsoft.com/office/powerpoint/2010/main" val="1238963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3020" y="2982596"/>
            <a:ext cx="14767560" cy="2058035"/>
          </a:xfrm>
        </p:spPr>
        <p:txBody>
          <a:bodyPr/>
          <a:lstStyle/>
          <a:p>
            <a:r>
              <a:rPr lang="en-CA"/>
              <a:t>Click to edit Master title style</a:t>
            </a:r>
            <a:endParaRPr lang="en-US"/>
          </a:p>
        </p:txBody>
      </p:sp>
      <p:sp>
        <p:nvSpPr>
          <p:cNvPr id="3" name="Subtitle 2"/>
          <p:cNvSpPr>
            <a:spLocks noGrp="1"/>
          </p:cNvSpPr>
          <p:nvPr>
            <p:ph type="subTitle" idx="1"/>
          </p:nvPr>
        </p:nvSpPr>
        <p:spPr>
          <a:xfrm>
            <a:off x="2606040" y="5440680"/>
            <a:ext cx="12161520" cy="2453640"/>
          </a:xfrm>
        </p:spPr>
        <p:txBody>
          <a:bodyPr/>
          <a:lstStyle>
            <a:lvl1pPr marL="0" indent="0" algn="ctr">
              <a:buNone/>
              <a:defRPr>
                <a:solidFill>
                  <a:schemeClr val="tx1">
                    <a:tint val="75000"/>
                  </a:schemeClr>
                </a:solidFill>
              </a:defRPr>
            </a:lvl1pPr>
            <a:lvl2pPr marL="770702" indent="0" algn="ctr">
              <a:buNone/>
              <a:defRPr>
                <a:solidFill>
                  <a:schemeClr val="tx1">
                    <a:tint val="75000"/>
                  </a:schemeClr>
                </a:solidFill>
              </a:defRPr>
            </a:lvl2pPr>
            <a:lvl3pPr marL="1541404" indent="0" algn="ctr">
              <a:buNone/>
              <a:defRPr>
                <a:solidFill>
                  <a:schemeClr val="tx1">
                    <a:tint val="75000"/>
                  </a:schemeClr>
                </a:solidFill>
              </a:defRPr>
            </a:lvl3pPr>
            <a:lvl4pPr marL="2312106" indent="0" algn="ctr">
              <a:buNone/>
              <a:defRPr>
                <a:solidFill>
                  <a:schemeClr val="tx1">
                    <a:tint val="75000"/>
                  </a:schemeClr>
                </a:solidFill>
              </a:defRPr>
            </a:lvl4pPr>
            <a:lvl5pPr marL="3082808" indent="0" algn="ctr">
              <a:buNone/>
              <a:defRPr>
                <a:solidFill>
                  <a:schemeClr val="tx1">
                    <a:tint val="75000"/>
                  </a:schemeClr>
                </a:solidFill>
              </a:defRPr>
            </a:lvl5pPr>
            <a:lvl6pPr marL="3853510" indent="0" algn="ctr">
              <a:buNone/>
              <a:defRPr>
                <a:solidFill>
                  <a:schemeClr val="tx1">
                    <a:tint val="75000"/>
                  </a:schemeClr>
                </a:solidFill>
              </a:defRPr>
            </a:lvl6pPr>
            <a:lvl7pPr marL="4624212" indent="0" algn="ctr">
              <a:buNone/>
              <a:defRPr>
                <a:solidFill>
                  <a:schemeClr val="tx1">
                    <a:tint val="75000"/>
                  </a:schemeClr>
                </a:solidFill>
              </a:defRPr>
            </a:lvl7pPr>
            <a:lvl8pPr marL="5394914" indent="0" algn="ctr">
              <a:buNone/>
              <a:defRPr>
                <a:solidFill>
                  <a:schemeClr val="tx1">
                    <a:tint val="75000"/>
                  </a:schemeClr>
                </a:solidFill>
              </a:defRPr>
            </a:lvl8pPr>
            <a:lvl9pPr marL="6165616"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ED9569F8-9220-E144-900D-31D01B79D0F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2090571243"/>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D9569F8-9220-E144-900D-31D01B79D0F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2598458654"/>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33945" y="537845"/>
            <a:ext cx="7426008" cy="1147032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649890" y="537845"/>
            <a:ext cx="21994495" cy="11470323"/>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D9569F8-9220-E144-900D-31D01B79D0F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1489130052"/>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ED9569F8-9220-E144-900D-31D01B79D0F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458249287"/>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2395" y="6169661"/>
            <a:ext cx="14767560" cy="1906905"/>
          </a:xfrm>
        </p:spPr>
        <p:txBody>
          <a:bodyPr anchor="t"/>
          <a:lstStyle>
            <a:lvl1pPr algn="l">
              <a:defRPr sz="6700" b="1" cap="all"/>
            </a:lvl1pPr>
          </a:lstStyle>
          <a:p>
            <a:r>
              <a:rPr lang="en-CA"/>
              <a:t>Click to edit Master title style</a:t>
            </a:r>
            <a:endParaRPr lang="en-US"/>
          </a:p>
        </p:txBody>
      </p:sp>
      <p:sp>
        <p:nvSpPr>
          <p:cNvPr id="3" name="Text Placeholder 2"/>
          <p:cNvSpPr>
            <a:spLocks noGrp="1"/>
          </p:cNvSpPr>
          <p:nvPr>
            <p:ph type="body" idx="1"/>
          </p:nvPr>
        </p:nvSpPr>
        <p:spPr>
          <a:xfrm>
            <a:off x="1372395" y="4069399"/>
            <a:ext cx="14767560" cy="2100262"/>
          </a:xfrm>
        </p:spPr>
        <p:txBody>
          <a:bodyPr anchor="b"/>
          <a:lstStyle>
            <a:lvl1pPr marL="0" indent="0">
              <a:buNone/>
              <a:defRPr sz="3400">
                <a:solidFill>
                  <a:schemeClr val="tx1">
                    <a:tint val="75000"/>
                  </a:schemeClr>
                </a:solidFill>
              </a:defRPr>
            </a:lvl1pPr>
            <a:lvl2pPr marL="770702" indent="0">
              <a:buNone/>
              <a:defRPr sz="3000">
                <a:solidFill>
                  <a:schemeClr val="tx1">
                    <a:tint val="75000"/>
                  </a:schemeClr>
                </a:solidFill>
              </a:defRPr>
            </a:lvl2pPr>
            <a:lvl3pPr marL="1541404" indent="0">
              <a:buNone/>
              <a:defRPr sz="2700">
                <a:solidFill>
                  <a:schemeClr val="tx1">
                    <a:tint val="75000"/>
                  </a:schemeClr>
                </a:solidFill>
              </a:defRPr>
            </a:lvl3pPr>
            <a:lvl4pPr marL="2312106" indent="0">
              <a:buNone/>
              <a:defRPr sz="2400">
                <a:solidFill>
                  <a:schemeClr val="tx1">
                    <a:tint val="75000"/>
                  </a:schemeClr>
                </a:solidFill>
              </a:defRPr>
            </a:lvl4pPr>
            <a:lvl5pPr marL="3082808" indent="0">
              <a:buNone/>
              <a:defRPr sz="2400">
                <a:solidFill>
                  <a:schemeClr val="tx1">
                    <a:tint val="75000"/>
                  </a:schemeClr>
                </a:solidFill>
              </a:defRPr>
            </a:lvl5pPr>
            <a:lvl6pPr marL="3853510" indent="0">
              <a:buNone/>
              <a:defRPr sz="2400">
                <a:solidFill>
                  <a:schemeClr val="tx1">
                    <a:tint val="75000"/>
                  </a:schemeClr>
                </a:solidFill>
              </a:defRPr>
            </a:lvl6pPr>
            <a:lvl7pPr marL="4624212" indent="0">
              <a:buNone/>
              <a:defRPr sz="2400">
                <a:solidFill>
                  <a:schemeClr val="tx1">
                    <a:tint val="75000"/>
                  </a:schemeClr>
                </a:solidFill>
              </a:defRPr>
            </a:lvl7pPr>
            <a:lvl8pPr marL="5394914" indent="0">
              <a:buNone/>
              <a:defRPr sz="2400">
                <a:solidFill>
                  <a:schemeClr val="tx1">
                    <a:tint val="75000"/>
                  </a:schemeClr>
                </a:solidFill>
              </a:defRPr>
            </a:lvl8pPr>
            <a:lvl9pPr marL="6165616" indent="0">
              <a:buNone/>
              <a:defRPr sz="2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D9569F8-9220-E144-900D-31D01B79D0FD}" type="datetimeFigureOut">
              <a:rPr lang="en-US" smtClean="0"/>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855620228"/>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649891" y="3135948"/>
            <a:ext cx="14710250" cy="8872220"/>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16649700" y="3135948"/>
            <a:ext cx="14710252" cy="8872220"/>
          </a:xfrm>
        </p:spPr>
        <p:txBody>
          <a:bodyPr/>
          <a:lstStyle>
            <a:lvl1pPr>
              <a:defRPr sz="4700"/>
            </a:lvl1pPr>
            <a:lvl2pPr>
              <a:defRPr sz="4000"/>
            </a:lvl2pPr>
            <a:lvl3pPr>
              <a:defRPr sz="3400"/>
            </a:lvl3pPr>
            <a:lvl4pPr>
              <a:defRPr sz="3000"/>
            </a:lvl4pPr>
            <a:lvl5pPr>
              <a:defRPr sz="3000"/>
            </a:lvl5pPr>
            <a:lvl6pPr>
              <a:defRPr sz="3000"/>
            </a:lvl6pPr>
            <a:lvl7pPr>
              <a:defRPr sz="3000"/>
            </a:lvl7pPr>
            <a:lvl8pPr>
              <a:defRPr sz="3000"/>
            </a:lvl8pPr>
            <a:lvl9pPr>
              <a:defRPr sz="3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ED9569F8-9220-E144-900D-31D01B79D0F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759588493"/>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8680" y="384493"/>
            <a:ext cx="15636240" cy="16002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868680" y="2149158"/>
            <a:ext cx="7676357" cy="895667"/>
          </a:xfrm>
        </p:spPr>
        <p:txBody>
          <a:bodyPr anchor="b"/>
          <a:lstStyle>
            <a:lvl1pPr marL="0" indent="0">
              <a:buNone/>
              <a:defRPr sz="4000" b="1"/>
            </a:lvl1pPr>
            <a:lvl2pPr marL="770702" indent="0">
              <a:buNone/>
              <a:defRPr sz="3400" b="1"/>
            </a:lvl2pPr>
            <a:lvl3pPr marL="1541404" indent="0">
              <a:buNone/>
              <a:defRPr sz="3000" b="1"/>
            </a:lvl3pPr>
            <a:lvl4pPr marL="2312106" indent="0">
              <a:buNone/>
              <a:defRPr sz="2700" b="1"/>
            </a:lvl4pPr>
            <a:lvl5pPr marL="3082808" indent="0">
              <a:buNone/>
              <a:defRPr sz="2700" b="1"/>
            </a:lvl5pPr>
            <a:lvl6pPr marL="3853510" indent="0">
              <a:buNone/>
              <a:defRPr sz="2700" b="1"/>
            </a:lvl6pPr>
            <a:lvl7pPr marL="4624212" indent="0">
              <a:buNone/>
              <a:defRPr sz="2700" b="1"/>
            </a:lvl7pPr>
            <a:lvl8pPr marL="5394914" indent="0">
              <a:buNone/>
              <a:defRPr sz="2700" b="1"/>
            </a:lvl8pPr>
            <a:lvl9pPr marL="6165616" indent="0">
              <a:buNone/>
              <a:defRPr sz="2700" b="1"/>
            </a:lvl9pPr>
          </a:lstStyle>
          <a:p>
            <a:pPr lvl="0"/>
            <a:r>
              <a:rPr lang="en-CA"/>
              <a:t>Click to edit Master text styles</a:t>
            </a:r>
          </a:p>
        </p:txBody>
      </p:sp>
      <p:sp>
        <p:nvSpPr>
          <p:cNvPr id="4" name="Content Placeholder 3"/>
          <p:cNvSpPr>
            <a:spLocks noGrp="1"/>
          </p:cNvSpPr>
          <p:nvPr>
            <p:ph sz="half" idx="2"/>
          </p:nvPr>
        </p:nvSpPr>
        <p:spPr>
          <a:xfrm>
            <a:off x="868680" y="3044825"/>
            <a:ext cx="7676357" cy="5531803"/>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8825548" y="2149158"/>
            <a:ext cx="7679373" cy="895667"/>
          </a:xfrm>
        </p:spPr>
        <p:txBody>
          <a:bodyPr anchor="b"/>
          <a:lstStyle>
            <a:lvl1pPr marL="0" indent="0">
              <a:buNone/>
              <a:defRPr sz="4000" b="1"/>
            </a:lvl1pPr>
            <a:lvl2pPr marL="770702" indent="0">
              <a:buNone/>
              <a:defRPr sz="3400" b="1"/>
            </a:lvl2pPr>
            <a:lvl3pPr marL="1541404" indent="0">
              <a:buNone/>
              <a:defRPr sz="3000" b="1"/>
            </a:lvl3pPr>
            <a:lvl4pPr marL="2312106" indent="0">
              <a:buNone/>
              <a:defRPr sz="2700" b="1"/>
            </a:lvl4pPr>
            <a:lvl5pPr marL="3082808" indent="0">
              <a:buNone/>
              <a:defRPr sz="2700" b="1"/>
            </a:lvl5pPr>
            <a:lvl6pPr marL="3853510" indent="0">
              <a:buNone/>
              <a:defRPr sz="2700" b="1"/>
            </a:lvl6pPr>
            <a:lvl7pPr marL="4624212" indent="0">
              <a:buNone/>
              <a:defRPr sz="2700" b="1"/>
            </a:lvl7pPr>
            <a:lvl8pPr marL="5394914" indent="0">
              <a:buNone/>
              <a:defRPr sz="2700" b="1"/>
            </a:lvl8pPr>
            <a:lvl9pPr marL="6165616" indent="0">
              <a:buNone/>
              <a:defRPr sz="2700" b="1"/>
            </a:lvl9pPr>
          </a:lstStyle>
          <a:p>
            <a:pPr lvl="0"/>
            <a:r>
              <a:rPr lang="en-CA"/>
              <a:t>Click to edit Master text styles</a:t>
            </a:r>
          </a:p>
        </p:txBody>
      </p:sp>
      <p:sp>
        <p:nvSpPr>
          <p:cNvPr id="6" name="Content Placeholder 5"/>
          <p:cNvSpPr>
            <a:spLocks noGrp="1"/>
          </p:cNvSpPr>
          <p:nvPr>
            <p:ph sz="quarter" idx="4"/>
          </p:nvPr>
        </p:nvSpPr>
        <p:spPr>
          <a:xfrm>
            <a:off x="8825548" y="3044825"/>
            <a:ext cx="7679373" cy="5531803"/>
          </a:xfrm>
        </p:spPr>
        <p:txBody>
          <a:bodyPr/>
          <a:lstStyle>
            <a:lvl1pPr>
              <a:defRPr sz="4000"/>
            </a:lvl1pPr>
            <a:lvl2pPr>
              <a:defRPr sz="34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ED9569F8-9220-E144-900D-31D01B79D0FD}" type="datetimeFigureOut">
              <a:rPr lang="en-US" smtClean="0"/>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3449113314"/>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ED9569F8-9220-E144-900D-31D01B79D0FD}" type="datetimeFigureOut">
              <a:rPr lang="en-US" smtClean="0"/>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2532413851"/>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569F8-9220-E144-900D-31D01B79D0FD}" type="datetimeFigureOut">
              <a:rPr lang="en-US" smtClean="0"/>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2106424862"/>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681" y="382270"/>
            <a:ext cx="5715795" cy="1626870"/>
          </a:xfrm>
        </p:spPr>
        <p:txBody>
          <a:bodyPr anchor="b"/>
          <a:lstStyle>
            <a:lvl1pPr algn="l">
              <a:defRPr sz="3400" b="1"/>
            </a:lvl1pPr>
          </a:lstStyle>
          <a:p>
            <a:r>
              <a:rPr lang="en-CA"/>
              <a:t>Click to edit Master title style</a:t>
            </a:r>
            <a:endParaRPr lang="en-US"/>
          </a:p>
        </p:txBody>
      </p:sp>
      <p:sp>
        <p:nvSpPr>
          <p:cNvPr id="3" name="Content Placeholder 2"/>
          <p:cNvSpPr>
            <a:spLocks noGrp="1"/>
          </p:cNvSpPr>
          <p:nvPr>
            <p:ph idx="1"/>
          </p:nvPr>
        </p:nvSpPr>
        <p:spPr>
          <a:xfrm>
            <a:off x="6792595" y="382271"/>
            <a:ext cx="9712325" cy="8194358"/>
          </a:xfrm>
        </p:spPr>
        <p:txBody>
          <a:bodyPr/>
          <a:lstStyle>
            <a:lvl1pPr>
              <a:defRPr sz="5400"/>
            </a:lvl1pPr>
            <a:lvl2pPr>
              <a:defRPr sz="4700"/>
            </a:lvl2pPr>
            <a:lvl3pPr>
              <a:defRPr sz="4000"/>
            </a:lvl3pPr>
            <a:lvl4pPr>
              <a:defRPr sz="3400"/>
            </a:lvl4pPr>
            <a:lvl5pPr>
              <a:defRPr sz="3400"/>
            </a:lvl5pPr>
            <a:lvl6pPr>
              <a:defRPr sz="3400"/>
            </a:lvl6pPr>
            <a:lvl7pPr>
              <a:defRPr sz="3400"/>
            </a:lvl7pPr>
            <a:lvl8pPr>
              <a:defRPr sz="3400"/>
            </a:lvl8pPr>
            <a:lvl9pPr>
              <a:defRPr sz="34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868681" y="2009141"/>
            <a:ext cx="5715795" cy="6567488"/>
          </a:xfrm>
        </p:spPr>
        <p:txBody>
          <a:bodyPr/>
          <a:lstStyle>
            <a:lvl1pPr marL="0" indent="0">
              <a:buNone/>
              <a:defRPr sz="2400"/>
            </a:lvl1pPr>
            <a:lvl2pPr marL="770702" indent="0">
              <a:buNone/>
              <a:defRPr sz="2000"/>
            </a:lvl2pPr>
            <a:lvl3pPr marL="1541404" indent="0">
              <a:buNone/>
              <a:defRPr sz="1700"/>
            </a:lvl3pPr>
            <a:lvl4pPr marL="2312106" indent="0">
              <a:buNone/>
              <a:defRPr sz="1500"/>
            </a:lvl4pPr>
            <a:lvl5pPr marL="3082808" indent="0">
              <a:buNone/>
              <a:defRPr sz="1500"/>
            </a:lvl5pPr>
            <a:lvl6pPr marL="3853510" indent="0">
              <a:buNone/>
              <a:defRPr sz="1500"/>
            </a:lvl6pPr>
            <a:lvl7pPr marL="4624212" indent="0">
              <a:buNone/>
              <a:defRPr sz="1500"/>
            </a:lvl7pPr>
            <a:lvl8pPr marL="5394914" indent="0">
              <a:buNone/>
              <a:defRPr sz="1500"/>
            </a:lvl8pPr>
            <a:lvl9pPr marL="6165616" indent="0">
              <a:buNone/>
              <a:defRPr sz="1500"/>
            </a:lvl9pPr>
          </a:lstStyle>
          <a:p>
            <a:pPr lvl="0"/>
            <a:r>
              <a:rPr lang="en-CA"/>
              <a:t>Click to edit Master text styles</a:t>
            </a:r>
          </a:p>
        </p:txBody>
      </p:sp>
      <p:sp>
        <p:nvSpPr>
          <p:cNvPr id="5" name="Date Placeholder 4"/>
          <p:cNvSpPr>
            <a:spLocks noGrp="1"/>
          </p:cNvSpPr>
          <p:nvPr>
            <p:ph type="dt" sz="half" idx="10"/>
          </p:nvPr>
        </p:nvSpPr>
        <p:spPr/>
        <p:txBody>
          <a:bodyPr/>
          <a:lstStyle/>
          <a:p>
            <a:fld id="{ED9569F8-9220-E144-900D-31D01B79D0F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781411564"/>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5347" y="6720840"/>
            <a:ext cx="10424160" cy="793433"/>
          </a:xfrm>
        </p:spPr>
        <p:txBody>
          <a:bodyPr anchor="b"/>
          <a:lstStyle>
            <a:lvl1pPr algn="l">
              <a:defRPr sz="3400" b="1"/>
            </a:lvl1pPr>
          </a:lstStyle>
          <a:p>
            <a:r>
              <a:rPr lang="en-CA"/>
              <a:t>Click to edit Master title style</a:t>
            </a:r>
            <a:endParaRPr lang="en-US"/>
          </a:p>
        </p:txBody>
      </p:sp>
      <p:sp>
        <p:nvSpPr>
          <p:cNvPr id="3" name="Picture Placeholder 2"/>
          <p:cNvSpPr>
            <a:spLocks noGrp="1"/>
          </p:cNvSpPr>
          <p:nvPr>
            <p:ph type="pic" idx="1"/>
          </p:nvPr>
        </p:nvSpPr>
        <p:spPr>
          <a:xfrm>
            <a:off x="3405347" y="857885"/>
            <a:ext cx="10424160" cy="5760720"/>
          </a:xfrm>
        </p:spPr>
        <p:txBody>
          <a:bodyPr/>
          <a:lstStyle>
            <a:lvl1pPr marL="0" indent="0">
              <a:buNone/>
              <a:defRPr sz="5400"/>
            </a:lvl1pPr>
            <a:lvl2pPr marL="770702" indent="0">
              <a:buNone/>
              <a:defRPr sz="4700"/>
            </a:lvl2pPr>
            <a:lvl3pPr marL="1541404" indent="0">
              <a:buNone/>
              <a:defRPr sz="4000"/>
            </a:lvl3pPr>
            <a:lvl4pPr marL="2312106" indent="0">
              <a:buNone/>
              <a:defRPr sz="3400"/>
            </a:lvl4pPr>
            <a:lvl5pPr marL="3082808" indent="0">
              <a:buNone/>
              <a:defRPr sz="3400"/>
            </a:lvl5pPr>
            <a:lvl6pPr marL="3853510" indent="0">
              <a:buNone/>
              <a:defRPr sz="3400"/>
            </a:lvl6pPr>
            <a:lvl7pPr marL="4624212" indent="0">
              <a:buNone/>
              <a:defRPr sz="3400"/>
            </a:lvl7pPr>
            <a:lvl8pPr marL="5394914" indent="0">
              <a:buNone/>
              <a:defRPr sz="3400"/>
            </a:lvl8pPr>
            <a:lvl9pPr marL="6165616" indent="0">
              <a:buNone/>
              <a:defRPr sz="3400"/>
            </a:lvl9pPr>
          </a:lstStyle>
          <a:p>
            <a:endParaRPr lang="en-US"/>
          </a:p>
        </p:txBody>
      </p:sp>
      <p:sp>
        <p:nvSpPr>
          <p:cNvPr id="4" name="Text Placeholder 3"/>
          <p:cNvSpPr>
            <a:spLocks noGrp="1"/>
          </p:cNvSpPr>
          <p:nvPr>
            <p:ph type="body" sz="half" idx="2"/>
          </p:nvPr>
        </p:nvSpPr>
        <p:spPr>
          <a:xfrm>
            <a:off x="3405347" y="7514273"/>
            <a:ext cx="10424160" cy="1126807"/>
          </a:xfrm>
        </p:spPr>
        <p:txBody>
          <a:bodyPr/>
          <a:lstStyle>
            <a:lvl1pPr marL="0" indent="0">
              <a:buNone/>
              <a:defRPr sz="2400"/>
            </a:lvl1pPr>
            <a:lvl2pPr marL="770702" indent="0">
              <a:buNone/>
              <a:defRPr sz="2000"/>
            </a:lvl2pPr>
            <a:lvl3pPr marL="1541404" indent="0">
              <a:buNone/>
              <a:defRPr sz="1700"/>
            </a:lvl3pPr>
            <a:lvl4pPr marL="2312106" indent="0">
              <a:buNone/>
              <a:defRPr sz="1500"/>
            </a:lvl4pPr>
            <a:lvl5pPr marL="3082808" indent="0">
              <a:buNone/>
              <a:defRPr sz="1500"/>
            </a:lvl5pPr>
            <a:lvl6pPr marL="3853510" indent="0">
              <a:buNone/>
              <a:defRPr sz="1500"/>
            </a:lvl6pPr>
            <a:lvl7pPr marL="4624212" indent="0">
              <a:buNone/>
              <a:defRPr sz="1500"/>
            </a:lvl7pPr>
            <a:lvl8pPr marL="5394914" indent="0">
              <a:buNone/>
              <a:defRPr sz="1500"/>
            </a:lvl8pPr>
            <a:lvl9pPr marL="6165616" indent="0">
              <a:buNone/>
              <a:defRPr sz="1500"/>
            </a:lvl9pPr>
          </a:lstStyle>
          <a:p>
            <a:pPr lvl="0"/>
            <a:r>
              <a:rPr lang="en-CA"/>
              <a:t>Click to edit Master text styles</a:t>
            </a:r>
          </a:p>
        </p:txBody>
      </p:sp>
      <p:sp>
        <p:nvSpPr>
          <p:cNvPr id="5" name="Date Placeholder 4"/>
          <p:cNvSpPr>
            <a:spLocks noGrp="1"/>
          </p:cNvSpPr>
          <p:nvPr>
            <p:ph type="dt" sz="half" idx="10"/>
          </p:nvPr>
        </p:nvSpPr>
        <p:spPr/>
        <p:txBody>
          <a:bodyPr/>
          <a:lstStyle/>
          <a:p>
            <a:fld id="{ED9569F8-9220-E144-900D-31D01B79D0FD}" type="datetimeFigureOut">
              <a:rPr lang="en-US" smtClean="0"/>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2938F-13EE-3A47-A670-1CCE76702630}" type="slidenum">
              <a:rPr lang="en-US" smtClean="0"/>
              <a:t>‹#›</a:t>
            </a:fld>
            <a:endParaRPr lang="en-US"/>
          </a:p>
        </p:txBody>
      </p:sp>
    </p:spTree>
    <p:extLst>
      <p:ext uri="{BB962C8B-B14F-4D97-AF65-F5344CB8AC3E}">
        <p14:creationId xmlns:p14="http://schemas.microsoft.com/office/powerpoint/2010/main" val="3193503469"/>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8680" y="384493"/>
            <a:ext cx="15636240" cy="1600200"/>
          </a:xfrm>
          <a:prstGeom prst="rect">
            <a:avLst/>
          </a:prstGeom>
        </p:spPr>
        <p:txBody>
          <a:bodyPr vert="horz" lIns="154140" tIns="77070" rIns="154140" bIns="7707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868680" y="2240281"/>
            <a:ext cx="15636240" cy="6336348"/>
          </a:xfrm>
          <a:prstGeom prst="rect">
            <a:avLst/>
          </a:prstGeom>
        </p:spPr>
        <p:txBody>
          <a:bodyPr vert="horz" lIns="154140" tIns="77070" rIns="154140" bIns="7707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868680" y="8898891"/>
            <a:ext cx="4053840" cy="511175"/>
          </a:xfrm>
          <a:prstGeom prst="rect">
            <a:avLst/>
          </a:prstGeom>
        </p:spPr>
        <p:txBody>
          <a:bodyPr vert="horz" lIns="154140" tIns="77070" rIns="154140" bIns="77070" rtlCol="0" anchor="ctr"/>
          <a:lstStyle>
            <a:lvl1pPr algn="l">
              <a:defRPr sz="2000">
                <a:solidFill>
                  <a:schemeClr val="tx1">
                    <a:tint val="75000"/>
                  </a:schemeClr>
                </a:solidFill>
              </a:defRPr>
            </a:lvl1pPr>
          </a:lstStyle>
          <a:p>
            <a:fld id="{ED9569F8-9220-E144-900D-31D01B79D0FD}" type="datetimeFigureOut">
              <a:rPr lang="en-US" smtClean="0"/>
              <a:t>4/23/2019</a:t>
            </a:fld>
            <a:endParaRPr lang="en-US"/>
          </a:p>
        </p:txBody>
      </p:sp>
      <p:sp>
        <p:nvSpPr>
          <p:cNvPr id="5" name="Footer Placeholder 4"/>
          <p:cNvSpPr>
            <a:spLocks noGrp="1"/>
          </p:cNvSpPr>
          <p:nvPr>
            <p:ph type="ftr" sz="quarter" idx="3"/>
          </p:nvPr>
        </p:nvSpPr>
        <p:spPr>
          <a:xfrm>
            <a:off x="5935980" y="8898891"/>
            <a:ext cx="5501640" cy="511175"/>
          </a:xfrm>
          <a:prstGeom prst="rect">
            <a:avLst/>
          </a:prstGeom>
        </p:spPr>
        <p:txBody>
          <a:bodyPr vert="horz" lIns="154140" tIns="77070" rIns="154140" bIns="77070"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451080" y="8898891"/>
            <a:ext cx="4053840" cy="511175"/>
          </a:xfrm>
          <a:prstGeom prst="rect">
            <a:avLst/>
          </a:prstGeom>
        </p:spPr>
        <p:txBody>
          <a:bodyPr vert="horz" lIns="154140" tIns="77070" rIns="154140" bIns="77070" rtlCol="0" anchor="ctr"/>
          <a:lstStyle>
            <a:lvl1pPr algn="r">
              <a:defRPr sz="2000">
                <a:solidFill>
                  <a:schemeClr val="tx1">
                    <a:tint val="75000"/>
                  </a:schemeClr>
                </a:solidFill>
              </a:defRPr>
            </a:lvl1pPr>
          </a:lstStyle>
          <a:p>
            <a:fld id="{FB92938F-13EE-3A47-A670-1CCE76702630}" type="slidenum">
              <a:rPr lang="en-US" smtClean="0"/>
              <a:t>‹#›</a:t>
            </a:fld>
            <a:endParaRPr lang="en-US"/>
          </a:p>
        </p:txBody>
      </p:sp>
    </p:spTree>
    <p:extLst>
      <p:ext uri="{BB962C8B-B14F-4D97-AF65-F5344CB8AC3E}">
        <p14:creationId xmlns:p14="http://schemas.microsoft.com/office/powerpoint/2010/main" val="413797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xStyles>
    <p:titleStyle>
      <a:lvl1pPr algn="ctr" defTabSz="770702" rtl="0" eaLnBrk="1" latinLnBrk="0" hangingPunct="1">
        <a:spcBef>
          <a:spcPct val="0"/>
        </a:spcBef>
        <a:buNone/>
        <a:defRPr sz="7400" kern="1200">
          <a:solidFill>
            <a:schemeClr val="tx1"/>
          </a:solidFill>
          <a:latin typeface="+mj-lt"/>
          <a:ea typeface="+mj-ea"/>
          <a:cs typeface="+mj-cs"/>
        </a:defRPr>
      </a:lvl1pPr>
    </p:titleStyle>
    <p:bodyStyle>
      <a:lvl1pPr marL="578027" indent="-578027" algn="l" defTabSz="770702" rtl="0" eaLnBrk="1" latinLnBrk="0" hangingPunct="1">
        <a:spcBef>
          <a:spcPct val="20000"/>
        </a:spcBef>
        <a:buFont typeface="Arial"/>
        <a:buChar char="•"/>
        <a:defRPr sz="5400" kern="1200">
          <a:solidFill>
            <a:schemeClr val="tx1"/>
          </a:solidFill>
          <a:latin typeface="+mn-lt"/>
          <a:ea typeface="+mn-ea"/>
          <a:cs typeface="+mn-cs"/>
        </a:defRPr>
      </a:lvl1pPr>
      <a:lvl2pPr marL="1252391" indent="-481689" algn="l" defTabSz="770702" rtl="0" eaLnBrk="1" latinLnBrk="0" hangingPunct="1">
        <a:spcBef>
          <a:spcPct val="20000"/>
        </a:spcBef>
        <a:buFont typeface="Arial"/>
        <a:buChar char="–"/>
        <a:defRPr sz="4700" kern="1200">
          <a:solidFill>
            <a:schemeClr val="tx1"/>
          </a:solidFill>
          <a:latin typeface="+mn-lt"/>
          <a:ea typeface="+mn-ea"/>
          <a:cs typeface="+mn-cs"/>
        </a:defRPr>
      </a:lvl2pPr>
      <a:lvl3pPr marL="1926755" indent="-385351" algn="l" defTabSz="770702" rtl="0" eaLnBrk="1" latinLnBrk="0" hangingPunct="1">
        <a:spcBef>
          <a:spcPct val="20000"/>
        </a:spcBef>
        <a:buFont typeface="Arial"/>
        <a:buChar char="•"/>
        <a:defRPr sz="4000" kern="1200">
          <a:solidFill>
            <a:schemeClr val="tx1"/>
          </a:solidFill>
          <a:latin typeface="+mn-lt"/>
          <a:ea typeface="+mn-ea"/>
          <a:cs typeface="+mn-cs"/>
        </a:defRPr>
      </a:lvl3pPr>
      <a:lvl4pPr marL="2697457" indent="-385351" algn="l" defTabSz="770702" rtl="0" eaLnBrk="1" latinLnBrk="0" hangingPunct="1">
        <a:spcBef>
          <a:spcPct val="20000"/>
        </a:spcBef>
        <a:buFont typeface="Arial"/>
        <a:buChar char="–"/>
        <a:defRPr sz="3400" kern="1200">
          <a:solidFill>
            <a:schemeClr val="tx1"/>
          </a:solidFill>
          <a:latin typeface="+mn-lt"/>
          <a:ea typeface="+mn-ea"/>
          <a:cs typeface="+mn-cs"/>
        </a:defRPr>
      </a:lvl4pPr>
      <a:lvl5pPr marL="3468159" indent="-385351" algn="l" defTabSz="770702" rtl="0" eaLnBrk="1" latinLnBrk="0" hangingPunct="1">
        <a:spcBef>
          <a:spcPct val="20000"/>
        </a:spcBef>
        <a:buFont typeface="Arial"/>
        <a:buChar char="»"/>
        <a:defRPr sz="3400" kern="1200">
          <a:solidFill>
            <a:schemeClr val="tx1"/>
          </a:solidFill>
          <a:latin typeface="+mn-lt"/>
          <a:ea typeface="+mn-ea"/>
          <a:cs typeface="+mn-cs"/>
        </a:defRPr>
      </a:lvl5pPr>
      <a:lvl6pPr marL="4238861" indent="-385351" algn="l" defTabSz="770702" rtl="0" eaLnBrk="1" latinLnBrk="0" hangingPunct="1">
        <a:spcBef>
          <a:spcPct val="20000"/>
        </a:spcBef>
        <a:buFont typeface="Arial"/>
        <a:buChar char="•"/>
        <a:defRPr sz="3400" kern="1200">
          <a:solidFill>
            <a:schemeClr val="tx1"/>
          </a:solidFill>
          <a:latin typeface="+mn-lt"/>
          <a:ea typeface="+mn-ea"/>
          <a:cs typeface="+mn-cs"/>
        </a:defRPr>
      </a:lvl6pPr>
      <a:lvl7pPr marL="5009563" indent="-385351" algn="l" defTabSz="770702" rtl="0" eaLnBrk="1" latinLnBrk="0" hangingPunct="1">
        <a:spcBef>
          <a:spcPct val="20000"/>
        </a:spcBef>
        <a:buFont typeface="Arial"/>
        <a:buChar char="•"/>
        <a:defRPr sz="3400" kern="1200">
          <a:solidFill>
            <a:schemeClr val="tx1"/>
          </a:solidFill>
          <a:latin typeface="+mn-lt"/>
          <a:ea typeface="+mn-ea"/>
          <a:cs typeface="+mn-cs"/>
        </a:defRPr>
      </a:lvl7pPr>
      <a:lvl8pPr marL="5780265" indent="-385351" algn="l" defTabSz="770702" rtl="0" eaLnBrk="1" latinLnBrk="0" hangingPunct="1">
        <a:spcBef>
          <a:spcPct val="20000"/>
        </a:spcBef>
        <a:buFont typeface="Arial"/>
        <a:buChar char="•"/>
        <a:defRPr sz="3400" kern="1200">
          <a:solidFill>
            <a:schemeClr val="tx1"/>
          </a:solidFill>
          <a:latin typeface="+mn-lt"/>
          <a:ea typeface="+mn-ea"/>
          <a:cs typeface="+mn-cs"/>
        </a:defRPr>
      </a:lvl8pPr>
      <a:lvl9pPr marL="6550967" indent="-385351" algn="l" defTabSz="770702" rtl="0" eaLnBrk="1" latinLnBrk="0" hangingPunct="1">
        <a:spcBef>
          <a:spcPct val="20000"/>
        </a:spcBef>
        <a:buFont typeface="Arial"/>
        <a:buChar char="•"/>
        <a:defRPr sz="3400" kern="1200">
          <a:solidFill>
            <a:schemeClr val="tx1"/>
          </a:solidFill>
          <a:latin typeface="+mn-lt"/>
          <a:ea typeface="+mn-ea"/>
          <a:cs typeface="+mn-cs"/>
        </a:defRPr>
      </a:lvl9pPr>
    </p:bodyStyle>
    <p:otherStyle>
      <a:defPPr>
        <a:defRPr lang="en-US"/>
      </a:defPPr>
      <a:lvl1pPr marL="0" algn="l" defTabSz="770702" rtl="0" eaLnBrk="1" latinLnBrk="0" hangingPunct="1">
        <a:defRPr sz="3000" kern="1200">
          <a:solidFill>
            <a:schemeClr val="tx1"/>
          </a:solidFill>
          <a:latin typeface="+mn-lt"/>
          <a:ea typeface="+mn-ea"/>
          <a:cs typeface="+mn-cs"/>
        </a:defRPr>
      </a:lvl1pPr>
      <a:lvl2pPr marL="770702" algn="l" defTabSz="770702" rtl="0" eaLnBrk="1" latinLnBrk="0" hangingPunct="1">
        <a:defRPr sz="3000" kern="1200">
          <a:solidFill>
            <a:schemeClr val="tx1"/>
          </a:solidFill>
          <a:latin typeface="+mn-lt"/>
          <a:ea typeface="+mn-ea"/>
          <a:cs typeface="+mn-cs"/>
        </a:defRPr>
      </a:lvl2pPr>
      <a:lvl3pPr marL="1541404" algn="l" defTabSz="770702" rtl="0" eaLnBrk="1" latinLnBrk="0" hangingPunct="1">
        <a:defRPr sz="3000" kern="1200">
          <a:solidFill>
            <a:schemeClr val="tx1"/>
          </a:solidFill>
          <a:latin typeface="+mn-lt"/>
          <a:ea typeface="+mn-ea"/>
          <a:cs typeface="+mn-cs"/>
        </a:defRPr>
      </a:lvl3pPr>
      <a:lvl4pPr marL="2312106" algn="l" defTabSz="770702" rtl="0" eaLnBrk="1" latinLnBrk="0" hangingPunct="1">
        <a:defRPr sz="3000" kern="1200">
          <a:solidFill>
            <a:schemeClr val="tx1"/>
          </a:solidFill>
          <a:latin typeface="+mn-lt"/>
          <a:ea typeface="+mn-ea"/>
          <a:cs typeface="+mn-cs"/>
        </a:defRPr>
      </a:lvl4pPr>
      <a:lvl5pPr marL="3082808" algn="l" defTabSz="770702" rtl="0" eaLnBrk="1" latinLnBrk="0" hangingPunct="1">
        <a:defRPr sz="3000" kern="1200">
          <a:solidFill>
            <a:schemeClr val="tx1"/>
          </a:solidFill>
          <a:latin typeface="+mn-lt"/>
          <a:ea typeface="+mn-ea"/>
          <a:cs typeface="+mn-cs"/>
        </a:defRPr>
      </a:lvl5pPr>
      <a:lvl6pPr marL="3853510" algn="l" defTabSz="770702" rtl="0" eaLnBrk="1" latinLnBrk="0" hangingPunct="1">
        <a:defRPr sz="3000" kern="1200">
          <a:solidFill>
            <a:schemeClr val="tx1"/>
          </a:solidFill>
          <a:latin typeface="+mn-lt"/>
          <a:ea typeface="+mn-ea"/>
          <a:cs typeface="+mn-cs"/>
        </a:defRPr>
      </a:lvl6pPr>
      <a:lvl7pPr marL="4624212" algn="l" defTabSz="770702" rtl="0" eaLnBrk="1" latinLnBrk="0" hangingPunct="1">
        <a:defRPr sz="3000" kern="1200">
          <a:solidFill>
            <a:schemeClr val="tx1"/>
          </a:solidFill>
          <a:latin typeface="+mn-lt"/>
          <a:ea typeface="+mn-ea"/>
          <a:cs typeface="+mn-cs"/>
        </a:defRPr>
      </a:lvl7pPr>
      <a:lvl8pPr marL="5394914" algn="l" defTabSz="770702" rtl="0" eaLnBrk="1" latinLnBrk="0" hangingPunct="1">
        <a:defRPr sz="3000" kern="1200">
          <a:solidFill>
            <a:schemeClr val="tx1"/>
          </a:solidFill>
          <a:latin typeface="+mn-lt"/>
          <a:ea typeface="+mn-ea"/>
          <a:cs typeface="+mn-cs"/>
        </a:defRPr>
      </a:lvl8pPr>
      <a:lvl9pPr marL="6165616" algn="l" defTabSz="77070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n laptop with tablet and web and brain.jpg"/>
          <p:cNvPicPr>
            <a:picLocks noChangeAspect="1"/>
          </p:cNvPicPr>
          <p:nvPr/>
        </p:nvPicPr>
        <p:blipFill rotWithShape="1">
          <a:blip r:embed="rId3">
            <a:extLst>
              <a:ext uri="{28A0092B-C50C-407E-A947-70E740481C1C}">
                <a14:useLocalDpi xmlns:a14="http://schemas.microsoft.com/office/drawing/2010/main" val="0"/>
              </a:ext>
            </a:extLst>
          </a:blip>
          <a:srcRect l="-505" t="33751" r="1227" b="29886"/>
          <a:stretch/>
        </p:blipFill>
        <p:spPr>
          <a:xfrm>
            <a:off x="-88900" y="-12700"/>
            <a:ext cx="17475200" cy="6400800"/>
          </a:xfrm>
          <a:prstGeom prst="rect">
            <a:avLst/>
          </a:prstGeom>
        </p:spPr>
      </p:pic>
      <p:pic>
        <p:nvPicPr>
          <p:cNvPr id="10" name="Picture 9" descr="gvpl logo and url.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21" y="8034722"/>
            <a:ext cx="15283853" cy="1022221"/>
          </a:xfrm>
          <a:prstGeom prst="rect">
            <a:avLst/>
          </a:prstGeom>
        </p:spPr>
      </p:pic>
      <p:pic>
        <p:nvPicPr>
          <p:cNvPr id="2" name="Picture 1" descr="your place.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900" y="6826250"/>
            <a:ext cx="10566400" cy="495300"/>
          </a:xfrm>
          <a:prstGeom prst="rect">
            <a:avLst/>
          </a:prstGeom>
        </p:spPr>
      </p:pic>
    </p:spTree>
    <p:extLst>
      <p:ext uri="{BB962C8B-B14F-4D97-AF65-F5344CB8AC3E}">
        <p14:creationId xmlns:p14="http://schemas.microsoft.com/office/powerpoint/2010/main" val="2661055241"/>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632371" cy="96012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469" y="1195321"/>
            <a:ext cx="5715431" cy="2236241"/>
          </a:xfrm>
          <a:noFill/>
          <a:ln w="19050">
            <a:noFill/>
          </a:ln>
        </p:spPr>
        <p:txBody>
          <a:bodyPr wrap="square">
            <a:noAutofit/>
          </a:bodyPr>
          <a:lstStyle/>
          <a:p>
            <a:pPr algn="l"/>
            <a:r>
              <a:rPr lang="en-CA" dirty="0">
                <a:solidFill>
                  <a:schemeClr val="bg1"/>
                </a:solidFill>
              </a:rPr>
              <a:t>VR Hardware</a:t>
            </a:r>
          </a:p>
        </p:txBody>
      </p:sp>
      <p:sp>
        <p:nvSpPr>
          <p:cNvPr id="3" name="Content Placeholder 2"/>
          <p:cNvSpPr>
            <a:spLocks noGrp="1"/>
          </p:cNvSpPr>
          <p:nvPr>
            <p:ph idx="1"/>
          </p:nvPr>
        </p:nvSpPr>
        <p:spPr>
          <a:xfrm>
            <a:off x="653470" y="3693261"/>
            <a:ext cx="5452863" cy="4781871"/>
          </a:xfrm>
        </p:spPr>
        <p:txBody>
          <a:bodyPr>
            <a:normAutofit/>
          </a:bodyPr>
          <a:lstStyle/>
          <a:p>
            <a:r>
              <a:rPr lang="en-CA" sz="2800" dirty="0">
                <a:solidFill>
                  <a:schemeClr val="bg1"/>
                </a:solidFill>
              </a:rPr>
              <a:t>Headset to cover eyes</a:t>
            </a:r>
          </a:p>
          <a:p>
            <a:r>
              <a:rPr lang="en-US" sz="2800" dirty="0">
                <a:solidFill>
                  <a:schemeClr val="bg1"/>
                </a:solidFill>
              </a:rPr>
              <a:t>Wires and more wires!</a:t>
            </a:r>
            <a:endParaRPr lang="en-CA" sz="2800" dirty="0">
              <a:solidFill>
                <a:schemeClr val="bg1"/>
              </a:solidFill>
            </a:endParaRPr>
          </a:p>
          <a:p>
            <a:r>
              <a:rPr lang="en-CA" sz="2800" dirty="0">
                <a:solidFill>
                  <a:schemeClr val="bg1"/>
                </a:solidFill>
              </a:rPr>
              <a:t>Handheld component</a:t>
            </a:r>
          </a:p>
          <a:p>
            <a:r>
              <a:rPr lang="en-CA" sz="2800" dirty="0">
                <a:solidFill>
                  <a:schemeClr val="bg1"/>
                </a:solidFill>
              </a:rPr>
              <a:t>Base Stations</a:t>
            </a:r>
          </a:p>
          <a:p>
            <a:r>
              <a:rPr lang="en-CA" sz="2800" dirty="0">
                <a:solidFill>
                  <a:schemeClr val="bg1"/>
                </a:solidFill>
              </a:rPr>
              <a:t>Cellphone, tablet, computer</a:t>
            </a:r>
          </a:p>
          <a:p>
            <a:r>
              <a:rPr lang="en-CA" sz="2800" dirty="0">
                <a:solidFill>
                  <a:schemeClr val="bg1"/>
                </a:solidFill>
              </a:rPr>
              <a:t>Still early days – can be temperamental</a:t>
            </a:r>
          </a:p>
        </p:txBody>
      </p:sp>
      <p:pic>
        <p:nvPicPr>
          <p:cNvPr id="4" name="Picture 3"/>
          <p:cNvPicPr>
            <a:picLocks noChangeAspect="1"/>
          </p:cNvPicPr>
          <p:nvPr/>
        </p:nvPicPr>
        <p:blipFill>
          <a:blip r:embed="rId2"/>
          <a:stretch>
            <a:fillRect/>
          </a:stretch>
        </p:blipFill>
        <p:spPr>
          <a:xfrm>
            <a:off x="7549312" y="1603824"/>
            <a:ext cx="8907346" cy="6168337"/>
          </a:xfrm>
          <a:prstGeom prst="rect">
            <a:avLst/>
          </a:prstGeom>
        </p:spPr>
      </p:pic>
    </p:spTree>
    <p:extLst>
      <p:ext uri="{BB962C8B-B14F-4D97-AF65-F5344CB8AC3E}">
        <p14:creationId xmlns:p14="http://schemas.microsoft.com/office/powerpoint/2010/main" val="2504212130"/>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6898"/>
          <a:stretch/>
        </p:blipFill>
        <p:spPr>
          <a:xfrm>
            <a:off x="-1" y="10"/>
            <a:ext cx="17373599" cy="96011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1397445"/>
            <a:ext cx="8574470" cy="820375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886976" y="2679532"/>
            <a:ext cx="7048156" cy="1879855"/>
          </a:xfrm>
        </p:spPr>
        <p:txBody>
          <a:bodyPr>
            <a:noAutofit/>
          </a:bodyPr>
          <a:lstStyle/>
          <a:p>
            <a:pPr algn="l"/>
            <a:r>
              <a:rPr lang="en-CA" dirty="0"/>
              <a:t>What to expect</a:t>
            </a: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59047" y="4671994"/>
            <a:ext cx="1332974"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48860" y="4986080"/>
            <a:ext cx="6545055" cy="3667774"/>
          </a:xfrm>
        </p:spPr>
        <p:txBody>
          <a:bodyPr anchor="ctr">
            <a:normAutofit lnSpcReduction="10000"/>
          </a:bodyPr>
          <a:lstStyle/>
          <a:p>
            <a:r>
              <a:rPr lang="en-CA" sz="3600" dirty="0"/>
              <a:t>Immersive experience</a:t>
            </a:r>
          </a:p>
          <a:p>
            <a:r>
              <a:rPr lang="en-CA" sz="3600" dirty="0"/>
              <a:t>Do things you will never do in real life</a:t>
            </a:r>
          </a:p>
          <a:p>
            <a:r>
              <a:rPr lang="en-CA" sz="3600" dirty="0"/>
              <a:t>Can play alone or with friends</a:t>
            </a:r>
          </a:p>
          <a:p>
            <a:r>
              <a:rPr lang="en-CA" sz="3600" dirty="0"/>
              <a:t>It can be overstimulating </a:t>
            </a:r>
          </a:p>
          <a:p>
            <a:r>
              <a:rPr lang="en-CA" sz="3600" dirty="0"/>
              <a:t>Best experienced with breaks</a:t>
            </a:r>
          </a:p>
          <a:p>
            <a:endParaRPr lang="en-CA" sz="2500" dirty="0"/>
          </a:p>
        </p:txBody>
      </p:sp>
    </p:spTree>
    <p:extLst>
      <p:ext uri="{BB962C8B-B14F-4D97-AF65-F5344CB8AC3E}">
        <p14:creationId xmlns:p14="http://schemas.microsoft.com/office/powerpoint/2010/main" val="90631086"/>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xmlns="" id="{E862BE82-D00D-42C1-BF16-93AA37870C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811"/>
            <a:ext cx="7993138" cy="817638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0">
            <a:extLst>
              <a:ext uri="{FF2B5EF4-FFF2-40B4-BE49-F238E27FC236}">
                <a16:creationId xmlns:a16="http://schemas.microsoft.com/office/drawing/2014/main" xmlns="" id="{F6D92C2D-1D3D-4974-918C-06579FB35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 y="-2"/>
            <a:ext cx="7754648" cy="7916915"/>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16458" y="907048"/>
            <a:ext cx="5789267" cy="1460772"/>
          </a:xfrm>
        </p:spPr>
        <p:txBody>
          <a:bodyPr>
            <a:normAutofit/>
          </a:bodyPr>
          <a:lstStyle/>
          <a:p>
            <a:pPr algn="l"/>
            <a:r>
              <a:rPr lang="en-CA" dirty="0"/>
              <a:t>Your turn! </a:t>
            </a:r>
          </a:p>
        </p:txBody>
      </p:sp>
      <p:sp>
        <p:nvSpPr>
          <p:cNvPr id="3" name="Content Placeholder 2"/>
          <p:cNvSpPr>
            <a:spLocks noGrp="1"/>
          </p:cNvSpPr>
          <p:nvPr>
            <p:ph idx="1"/>
          </p:nvPr>
        </p:nvSpPr>
        <p:spPr>
          <a:xfrm>
            <a:off x="738825" y="2484120"/>
            <a:ext cx="5791783" cy="3855721"/>
          </a:xfrm>
        </p:spPr>
        <p:txBody>
          <a:bodyPr anchor="t">
            <a:noAutofit/>
          </a:bodyPr>
          <a:lstStyle/>
          <a:p>
            <a:pPr>
              <a:lnSpc>
                <a:spcPct val="90000"/>
              </a:lnSpc>
            </a:pPr>
            <a:r>
              <a:rPr lang="en-CA" sz="2800" dirty="0"/>
              <a:t>HTC </a:t>
            </a:r>
            <a:r>
              <a:rPr lang="en-CA" sz="2800" dirty="0" err="1"/>
              <a:t>Vive</a:t>
            </a:r>
            <a:endParaRPr lang="en-CA" sz="2800" dirty="0"/>
          </a:p>
          <a:p>
            <a:pPr lvl="1">
              <a:lnSpc>
                <a:spcPct val="90000"/>
              </a:lnSpc>
            </a:pPr>
            <a:r>
              <a:rPr lang="en-CA" sz="2800" dirty="0"/>
              <a:t>Try out the Tilt Brush or Ritchie’s Plank Experience</a:t>
            </a:r>
          </a:p>
          <a:p>
            <a:pPr>
              <a:lnSpc>
                <a:spcPct val="90000"/>
              </a:lnSpc>
            </a:pPr>
            <a:r>
              <a:rPr lang="en-CA" sz="2800" dirty="0"/>
              <a:t>Google Cardboard </a:t>
            </a:r>
          </a:p>
          <a:p>
            <a:pPr lvl="1">
              <a:lnSpc>
                <a:spcPct val="90000"/>
              </a:lnSpc>
            </a:pPr>
            <a:r>
              <a:rPr lang="en-CA" sz="2800" dirty="0"/>
              <a:t>Try out Urban Hike demo to </a:t>
            </a:r>
          </a:p>
          <a:p>
            <a:pPr marL="770702" lvl="1" indent="0">
              <a:lnSpc>
                <a:spcPct val="90000"/>
              </a:lnSpc>
              <a:buNone/>
            </a:pPr>
            <a:r>
              <a:rPr lang="en-CA" sz="2800" dirty="0"/>
              <a:t>visit Paris and Rome</a:t>
            </a:r>
          </a:p>
          <a:p>
            <a:pPr>
              <a:lnSpc>
                <a:spcPct val="90000"/>
              </a:lnSpc>
            </a:pPr>
            <a:r>
              <a:rPr lang="en-CA" sz="2800" dirty="0"/>
              <a:t>Merge Goggles and Cubes – Hold ancient artifacts in your hands</a:t>
            </a:r>
          </a:p>
          <a:p>
            <a:pPr>
              <a:lnSpc>
                <a:spcPct val="90000"/>
              </a:lnSpc>
            </a:pPr>
            <a:r>
              <a:rPr lang="en-CA" sz="2800" dirty="0"/>
              <a:t>Coming soon:</a:t>
            </a:r>
          </a:p>
          <a:p>
            <a:pPr lvl="1">
              <a:lnSpc>
                <a:spcPct val="90000"/>
              </a:lnSpc>
            </a:pPr>
            <a:r>
              <a:rPr lang="en-CA" sz="2800" dirty="0"/>
              <a:t>Oculus Go!</a:t>
            </a:r>
          </a:p>
        </p:txBody>
      </p:sp>
      <p:pic>
        <p:nvPicPr>
          <p:cNvPr id="4" name="Picture 3"/>
          <p:cNvPicPr>
            <a:picLocks noChangeAspect="1"/>
          </p:cNvPicPr>
          <p:nvPr/>
        </p:nvPicPr>
        <p:blipFill>
          <a:blip r:embed="rId3"/>
          <a:stretch>
            <a:fillRect/>
          </a:stretch>
        </p:blipFill>
        <p:spPr>
          <a:xfrm>
            <a:off x="8604293" y="1994295"/>
            <a:ext cx="7852849" cy="5202512"/>
          </a:xfrm>
          <a:prstGeom prst="rect">
            <a:avLst/>
          </a:prstGeom>
        </p:spPr>
      </p:pic>
    </p:spTree>
    <p:extLst>
      <p:ext uri="{BB962C8B-B14F-4D97-AF65-F5344CB8AC3E}">
        <p14:creationId xmlns:p14="http://schemas.microsoft.com/office/powerpoint/2010/main" val="1516741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63630" y="7281230"/>
            <a:ext cx="11517487" cy="1122956"/>
          </a:xfrm>
        </p:spPr>
        <p:txBody>
          <a:bodyPr vert="horz" lIns="91440" tIns="45720" rIns="91440" bIns="45720" rtlCol="0" anchor="ctr">
            <a:normAutofit/>
          </a:bodyPr>
          <a:lstStyle/>
          <a:p>
            <a:pPr algn="r" defTabSz="914400">
              <a:lnSpc>
                <a:spcPct val="90000"/>
              </a:lnSpc>
            </a:pPr>
            <a:r>
              <a:rPr lang="en-US" sz="6200" kern="1200">
                <a:solidFill>
                  <a:schemeClr val="tx1"/>
                </a:solidFill>
                <a:latin typeface="+mj-lt"/>
                <a:ea typeface="+mj-ea"/>
                <a:cs typeface="+mj-cs"/>
              </a:rPr>
              <a:t>Useful apps </a:t>
            </a:r>
          </a:p>
        </p:txBody>
      </p:sp>
      <p:sp>
        <p:nvSpPr>
          <p:cNvPr id="20" name="Rectangle 19">
            <a:extLst>
              <a:ext uri="{FF2B5EF4-FFF2-40B4-BE49-F238E27FC236}">
                <a16:creationId xmlns:a16="http://schemas.microsoft.com/office/drawing/2014/main" xmlns="" id="{26882C51-76F9-4F99-997D-31FA6242A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7929" y="880658"/>
            <a:ext cx="1734533" cy="12033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tretch>
            <a:fillRect/>
          </a:stretch>
        </p:blipFill>
        <p:spPr>
          <a:xfrm>
            <a:off x="1244086" y="969263"/>
            <a:ext cx="1026141" cy="1026141"/>
          </a:xfrm>
          <a:prstGeom prst="rect">
            <a:avLst/>
          </a:prstGeom>
        </p:spPr>
      </p:pic>
      <p:sp>
        <p:nvSpPr>
          <p:cNvPr id="22" name="Right Triangle 21">
            <a:extLst>
              <a:ext uri="{FF2B5EF4-FFF2-40B4-BE49-F238E27FC236}">
                <a16:creationId xmlns:a16="http://schemas.microsoft.com/office/drawing/2014/main" xmlns="" id="{61FFFC16-86E2-4B9A-BC6D-213DC2654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27248" y="889753"/>
            <a:ext cx="969581" cy="1189645"/>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DD3524E0-C87C-4F38-9FC7-E969C15A79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604799" y="1359176"/>
            <a:ext cx="1920240" cy="335840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xmlns="" id="{F1ED1DF4-DDDE-4464-8ABC-ED1F633CC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62180" y="2069117"/>
            <a:ext cx="1556470" cy="192024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E7E01BF7-4F45-4B6D-82BF-5A5DB30A6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9895" y="3998499"/>
            <a:ext cx="3334604" cy="26755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29">
            <a:extLst>
              <a:ext uri="{FF2B5EF4-FFF2-40B4-BE49-F238E27FC236}">
                <a16:creationId xmlns:a16="http://schemas.microsoft.com/office/drawing/2014/main" xmlns="" id="{F2FC5C7B-261A-4268-BA85-C29488A8B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9728880" y="3893833"/>
            <a:ext cx="2675534" cy="2822173"/>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xmlns="" id="{5CB4E315-91F2-4710-B866-B119037ED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69720" y="942384"/>
            <a:ext cx="2822173" cy="30305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9880236" y="1265404"/>
            <a:ext cx="2401142" cy="2401142"/>
          </a:xfrm>
          <a:prstGeom prst="rect">
            <a:avLst/>
          </a:prstGeom>
        </p:spPr>
      </p:pic>
      <p:sp>
        <p:nvSpPr>
          <p:cNvPr id="34" name="Right Triangle 33">
            <a:extLst>
              <a:ext uri="{FF2B5EF4-FFF2-40B4-BE49-F238E27FC236}">
                <a16:creationId xmlns:a16="http://schemas.microsoft.com/office/drawing/2014/main" xmlns="" id="{569BABC0-B0CC-4E7B-838A-F6E644779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12332657" y="1098831"/>
            <a:ext cx="1958645" cy="163964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8"/>
          <p:cNvPicPr>
            <a:picLocks noGrp="1" noChangeAspect="1"/>
          </p:cNvPicPr>
          <p:nvPr>
            <p:ph idx="1"/>
          </p:nvPr>
        </p:nvPicPr>
        <p:blipFill>
          <a:blip r:embed="rId4"/>
          <a:stretch>
            <a:fillRect/>
          </a:stretch>
        </p:blipFill>
        <p:spPr>
          <a:xfrm>
            <a:off x="1513478" y="4252610"/>
            <a:ext cx="2175623" cy="2175623"/>
          </a:xfrm>
          <a:prstGeom prst="rect">
            <a:avLst/>
          </a:prstGeom>
        </p:spPr>
      </p:pic>
      <p:sp>
        <p:nvSpPr>
          <p:cNvPr id="36" name="Rectangle 35">
            <a:extLst>
              <a:ext uri="{FF2B5EF4-FFF2-40B4-BE49-F238E27FC236}">
                <a16:creationId xmlns:a16="http://schemas.microsoft.com/office/drawing/2014/main" xmlns="" id="{DCBE1B01-A27C-45C2-ADA4-AA13C3AC1F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7660" y="3990943"/>
            <a:ext cx="3870506" cy="266273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Triangle 37">
            <a:extLst>
              <a:ext uri="{FF2B5EF4-FFF2-40B4-BE49-F238E27FC236}">
                <a16:creationId xmlns:a16="http://schemas.microsoft.com/office/drawing/2014/main" xmlns="" id="{BE7E1DAA-43FB-4446-A354-9283DE668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3678542" y="4536358"/>
            <a:ext cx="2675534" cy="156857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xmlns="" id="{F6FE5468-759E-4E83-828A-5587C7F58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5758" y="2080163"/>
            <a:ext cx="3615508" cy="19202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a:stretch>
            <a:fillRect/>
          </a:stretch>
        </p:blipFill>
        <p:spPr>
          <a:xfrm>
            <a:off x="4559967" y="2295144"/>
            <a:ext cx="1462761" cy="1462761"/>
          </a:xfrm>
          <a:prstGeom prst="rect">
            <a:avLst/>
          </a:prstGeom>
        </p:spPr>
      </p:pic>
      <p:pic>
        <p:nvPicPr>
          <p:cNvPr id="15" name="Picture 14"/>
          <p:cNvPicPr>
            <a:picLocks noChangeAspect="1"/>
          </p:cNvPicPr>
          <p:nvPr/>
        </p:nvPicPr>
        <p:blipFill>
          <a:blip r:embed="rId6"/>
          <a:stretch>
            <a:fillRect/>
          </a:stretch>
        </p:blipFill>
        <p:spPr>
          <a:xfrm>
            <a:off x="6621699" y="4213482"/>
            <a:ext cx="2214749" cy="2214749"/>
          </a:xfrm>
          <a:prstGeom prst="rect">
            <a:avLst/>
          </a:prstGeom>
        </p:spPr>
      </p:pic>
      <p:sp>
        <p:nvSpPr>
          <p:cNvPr id="42" name="Rectangle 41">
            <a:extLst>
              <a:ext uri="{FF2B5EF4-FFF2-40B4-BE49-F238E27FC236}">
                <a16:creationId xmlns:a16="http://schemas.microsoft.com/office/drawing/2014/main" xmlns="" id="{99FE99BC-5F7D-47C3-AA1E-16D7DBDBD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478162" y="2897763"/>
            <a:ext cx="3975542" cy="36916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12864046" y="3171114"/>
            <a:ext cx="3203772" cy="3203772"/>
          </a:xfrm>
          <a:prstGeom prst="rect">
            <a:avLst/>
          </a:prstGeom>
        </p:spPr>
      </p:pic>
      <p:sp>
        <p:nvSpPr>
          <p:cNvPr id="44" name="Right Triangle 43">
            <a:extLst>
              <a:ext uri="{FF2B5EF4-FFF2-40B4-BE49-F238E27FC236}">
                <a16:creationId xmlns:a16="http://schemas.microsoft.com/office/drawing/2014/main" xmlns="" id="{27400BAF-FCE6-4296-8A0E-9B595ADC09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2016740" y="6614340"/>
            <a:ext cx="463980" cy="569289"/>
          </a:xfrm>
          <a:prstGeom prst="rtTriangle">
            <a:avLst/>
          </a:prstGeom>
          <a:solidFill>
            <a:srgbClr val="997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9031956" y="5598695"/>
            <a:ext cx="529139" cy="1155031"/>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10766803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8001197" cy="96012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7373600" cy="9601200"/>
          </a:xfrm>
          <a:prstGeom prst="rect">
            <a:avLst/>
          </a:prstGeom>
        </p:spPr>
      </p:pic>
      <p:sp>
        <p:nvSpPr>
          <p:cNvPr id="2" name="Title 1"/>
          <p:cNvSpPr>
            <a:spLocks noGrp="1"/>
          </p:cNvSpPr>
          <p:nvPr>
            <p:ph type="title"/>
          </p:nvPr>
        </p:nvSpPr>
        <p:spPr>
          <a:xfrm>
            <a:off x="8803037" y="1480598"/>
            <a:ext cx="6974678" cy="2035671"/>
          </a:xfrm>
        </p:spPr>
        <p:txBody>
          <a:bodyPr>
            <a:normAutofit/>
          </a:bodyPr>
          <a:lstStyle/>
          <a:p>
            <a:pPr algn="l"/>
            <a:r>
              <a:rPr lang="en-US" dirty="0">
                <a:solidFill>
                  <a:srgbClr val="000000"/>
                </a:solidFill>
              </a:rPr>
              <a:t>Success!</a:t>
            </a:r>
          </a:p>
        </p:txBody>
      </p:sp>
      <p:sp>
        <p:nvSpPr>
          <p:cNvPr id="20"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34066"/>
            <a:ext cx="7125624" cy="7561347"/>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xmlns="" id="{B6B2A823-03E5-4169-86D4-792620385A7E}"/>
              </a:ext>
            </a:extLst>
          </p:cNvPr>
          <p:cNvPicPr>
            <a:picLocks noChangeAspect="1"/>
          </p:cNvPicPr>
          <p:nvPr/>
        </p:nvPicPr>
        <p:blipFill rotWithShape="1">
          <a:blip r:embed="rId4">
            <a:alphaModFix/>
            <a:extLst/>
          </a:blip>
          <a:srcRect l="44603" r="937"/>
          <a:stretch/>
        </p:blipFill>
        <p:spPr>
          <a:xfrm>
            <a:off x="20" y="1270123"/>
            <a:ext cx="6894188" cy="708923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8679067" y="3390354"/>
            <a:ext cx="7098648" cy="5095005"/>
          </a:xfrm>
        </p:spPr>
        <p:txBody>
          <a:bodyPr anchor="ctr">
            <a:normAutofit/>
          </a:bodyPr>
          <a:lstStyle/>
          <a:p>
            <a:r>
              <a:rPr lang="en-US" sz="3200" dirty="0">
                <a:solidFill>
                  <a:srgbClr val="000000"/>
                </a:solidFill>
              </a:rPr>
              <a:t>Positive Feedback in the program and via email</a:t>
            </a:r>
          </a:p>
          <a:p>
            <a:r>
              <a:rPr lang="en-US" sz="3200" dirty="0">
                <a:solidFill>
                  <a:srgbClr val="000000"/>
                </a:solidFill>
              </a:rPr>
              <a:t>Sense of enjoyment and a more positive feeling from participants</a:t>
            </a:r>
          </a:p>
          <a:p>
            <a:r>
              <a:rPr lang="en-US" sz="3200" dirty="0">
                <a:solidFill>
                  <a:srgbClr val="000000"/>
                </a:solidFill>
              </a:rPr>
              <a:t>We continue to learn and adapt our programming</a:t>
            </a:r>
          </a:p>
          <a:p>
            <a:r>
              <a:rPr lang="en-US" sz="3200" dirty="0">
                <a:solidFill>
                  <a:srgbClr val="000000"/>
                </a:solidFill>
              </a:rPr>
              <a:t>If at first you don’t succeed try and try again!</a:t>
            </a:r>
          </a:p>
        </p:txBody>
      </p:sp>
    </p:spTree>
    <p:extLst>
      <p:ext uri="{BB962C8B-B14F-4D97-AF65-F5344CB8AC3E}">
        <p14:creationId xmlns:p14="http://schemas.microsoft.com/office/powerpoint/2010/main" val="517393546"/>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7570" y="0"/>
            <a:ext cx="15547166" cy="96012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7373600" cy="9601200"/>
          </a:xfrm>
          <a:prstGeom prst="rect">
            <a:avLst/>
          </a:prstGeom>
        </p:spPr>
      </p:pic>
      <p:sp>
        <p:nvSpPr>
          <p:cNvPr id="5" name="Text Placeholder 4">
            <a:extLst>
              <a:ext uri="{FF2B5EF4-FFF2-40B4-BE49-F238E27FC236}">
                <a16:creationId xmlns:a16="http://schemas.microsoft.com/office/drawing/2014/main" xmlns="" id="{4F6D22A2-D38F-4612-9D8C-3F153E62308A}"/>
              </a:ext>
            </a:extLst>
          </p:cNvPr>
          <p:cNvSpPr>
            <a:spLocks noGrp="1"/>
          </p:cNvSpPr>
          <p:nvPr>
            <p:ph type="body" idx="1"/>
          </p:nvPr>
        </p:nvSpPr>
        <p:spPr>
          <a:xfrm>
            <a:off x="4339649" y="5704605"/>
            <a:ext cx="8699901" cy="954910"/>
          </a:xfrm>
        </p:spPr>
        <p:txBody>
          <a:bodyPr vert="horz" lIns="91440" tIns="45720" rIns="91440" bIns="45720" rtlCol="0">
            <a:normAutofit/>
          </a:bodyPr>
          <a:lstStyle/>
          <a:p>
            <a:pPr algn="ctr" defTabSz="914400">
              <a:lnSpc>
                <a:spcPct val="90000"/>
              </a:lnSpc>
              <a:spcBef>
                <a:spcPts val="1000"/>
              </a:spcBef>
            </a:pPr>
            <a:r>
              <a:rPr lang="en-US" sz="2400" kern="1200" dirty="0">
                <a:solidFill>
                  <a:srgbClr val="FFFFFF"/>
                </a:solidFill>
                <a:latin typeface="+mn-lt"/>
                <a:ea typeface="+mn-ea"/>
                <a:cs typeface="+mn-cs"/>
              </a:rPr>
              <a:t> </a:t>
            </a:r>
          </a:p>
        </p:txBody>
      </p:sp>
      <p:sp>
        <p:nvSpPr>
          <p:cNvPr id="4" name="Title 3">
            <a:extLst>
              <a:ext uri="{FF2B5EF4-FFF2-40B4-BE49-F238E27FC236}">
                <a16:creationId xmlns:a16="http://schemas.microsoft.com/office/drawing/2014/main" xmlns="" id="{271CB012-4AE3-4D1E-B2E3-AD50E62A7F9B}"/>
              </a:ext>
            </a:extLst>
          </p:cNvPr>
          <p:cNvSpPr>
            <a:spLocks noGrp="1"/>
          </p:cNvSpPr>
          <p:nvPr>
            <p:ph type="title"/>
          </p:nvPr>
        </p:nvSpPr>
        <p:spPr>
          <a:xfrm>
            <a:off x="4339649" y="2861128"/>
            <a:ext cx="8699901" cy="2843477"/>
          </a:xfrm>
        </p:spPr>
        <p:txBody>
          <a:bodyPr vert="horz" lIns="91440" tIns="45720" rIns="91440" bIns="45720" rtlCol="0" anchor="b">
            <a:normAutofit/>
          </a:bodyPr>
          <a:lstStyle/>
          <a:p>
            <a:pPr algn="ctr" defTabSz="914400">
              <a:lnSpc>
                <a:spcPct val="90000"/>
              </a:lnSpc>
            </a:pPr>
            <a:r>
              <a:rPr lang="en-US" sz="6000" kern="1200" dirty="0">
                <a:solidFill>
                  <a:srgbClr val="FFFFFF"/>
                </a:solidFill>
                <a:latin typeface="+mj-lt"/>
                <a:ea typeface="+mj-ea"/>
                <a:cs typeface="+mj-cs"/>
              </a:rPr>
              <a:t>Questions? </a:t>
            </a:r>
          </a:p>
        </p:txBody>
      </p:sp>
    </p:spTree>
    <p:extLst>
      <p:ext uri="{BB962C8B-B14F-4D97-AF65-F5344CB8AC3E}">
        <p14:creationId xmlns:p14="http://schemas.microsoft.com/office/powerpoint/2010/main" val="2427595007"/>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7570" y="0"/>
            <a:ext cx="15547166" cy="96012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7373600" cy="9601200"/>
          </a:xfrm>
          <a:prstGeom prst="rect">
            <a:avLst/>
          </a:prstGeom>
        </p:spPr>
      </p:pic>
      <p:sp>
        <p:nvSpPr>
          <p:cNvPr id="3" name="Subtitle 2"/>
          <p:cNvSpPr>
            <a:spLocks noGrp="1"/>
          </p:cNvSpPr>
          <p:nvPr>
            <p:ph type="subTitle" idx="1"/>
          </p:nvPr>
        </p:nvSpPr>
        <p:spPr>
          <a:xfrm>
            <a:off x="4339649" y="5704605"/>
            <a:ext cx="8699901" cy="954910"/>
          </a:xfrm>
        </p:spPr>
        <p:txBody>
          <a:bodyPr>
            <a:normAutofit/>
          </a:bodyPr>
          <a:lstStyle/>
          <a:p>
            <a:pPr>
              <a:lnSpc>
                <a:spcPct val="90000"/>
              </a:lnSpc>
            </a:pPr>
            <a:r>
              <a:rPr lang="en-CA" sz="3400">
                <a:solidFill>
                  <a:srgbClr val="FFFFFF"/>
                </a:solidFill>
              </a:rPr>
              <a:t>*Or When is a Petting Zoo Not a Petting Zoo?</a:t>
            </a:r>
          </a:p>
        </p:txBody>
      </p:sp>
      <p:sp>
        <p:nvSpPr>
          <p:cNvPr id="2" name="Title 1"/>
          <p:cNvSpPr>
            <a:spLocks noGrp="1"/>
          </p:cNvSpPr>
          <p:nvPr>
            <p:ph type="ctrTitle"/>
          </p:nvPr>
        </p:nvSpPr>
        <p:spPr>
          <a:xfrm>
            <a:off x="4339649" y="2861128"/>
            <a:ext cx="8699901" cy="2843477"/>
          </a:xfrm>
        </p:spPr>
        <p:txBody>
          <a:bodyPr>
            <a:normAutofit/>
          </a:bodyPr>
          <a:lstStyle/>
          <a:p>
            <a:r>
              <a:rPr lang="en-CA" dirty="0">
                <a:solidFill>
                  <a:srgbClr val="FFFFFF"/>
                </a:solidFill>
              </a:rPr>
              <a:t>Trying, Failing </a:t>
            </a:r>
            <a:br>
              <a:rPr lang="en-CA" dirty="0">
                <a:solidFill>
                  <a:srgbClr val="FFFFFF"/>
                </a:solidFill>
              </a:rPr>
            </a:br>
            <a:r>
              <a:rPr lang="en-CA" dirty="0">
                <a:solidFill>
                  <a:srgbClr val="FFFFFF"/>
                </a:solidFill>
              </a:rPr>
              <a:t>and Trying Again</a:t>
            </a:r>
          </a:p>
        </p:txBody>
      </p:sp>
    </p:spTree>
    <p:extLst>
      <p:ext uri="{BB962C8B-B14F-4D97-AF65-F5344CB8AC3E}">
        <p14:creationId xmlns:p14="http://schemas.microsoft.com/office/powerpoint/2010/main" val="3767470904"/>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831" y="1053614"/>
            <a:ext cx="7296162" cy="2369912"/>
          </a:xfrm>
        </p:spPr>
        <p:txBody>
          <a:bodyPr>
            <a:normAutofit/>
          </a:bodyPr>
          <a:lstStyle/>
          <a:p>
            <a:pPr algn="l"/>
            <a:r>
              <a:rPr lang="en-US" dirty="0"/>
              <a:t>Intro</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3831" y="3243072"/>
            <a:ext cx="65151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33832" y="3605047"/>
            <a:ext cx="7296161" cy="4847119"/>
          </a:xfrm>
        </p:spPr>
        <p:txBody>
          <a:bodyPr>
            <a:normAutofit/>
          </a:bodyPr>
          <a:lstStyle/>
          <a:p>
            <a:r>
              <a:rPr lang="en-US" sz="3600" dirty="0"/>
              <a:t>Who are we?</a:t>
            </a:r>
          </a:p>
          <a:p>
            <a:r>
              <a:rPr lang="en-US" sz="3600" dirty="0"/>
              <a:t>Why are we here?</a:t>
            </a:r>
          </a:p>
          <a:p>
            <a:endParaRPr lang="en-US" sz="2500" dirty="0"/>
          </a:p>
        </p:txBody>
      </p:sp>
      <p:pic>
        <p:nvPicPr>
          <p:cNvPr id="5" name="Picture 4">
            <a:extLst>
              <a:ext uri="{FF2B5EF4-FFF2-40B4-BE49-F238E27FC236}">
                <a16:creationId xmlns:a16="http://schemas.microsoft.com/office/drawing/2014/main" xmlns="" id="{400DA49D-C017-4617-98F7-4751C6C5E015}"/>
              </a:ext>
            </a:extLst>
          </p:cNvPr>
          <p:cNvPicPr>
            <a:picLocks noChangeAspect="1"/>
          </p:cNvPicPr>
          <p:nvPr/>
        </p:nvPicPr>
        <p:blipFill rotWithShape="1">
          <a:blip r:embed="rId3"/>
          <a:srcRect t="5814" r="-2" b="14141"/>
          <a:stretch/>
        </p:blipFill>
        <p:spPr>
          <a:xfrm>
            <a:off x="8377359" y="10"/>
            <a:ext cx="8996239" cy="960118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40041319"/>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142" y="1369342"/>
            <a:ext cx="15088518" cy="1487702"/>
          </a:xfrm>
        </p:spPr>
        <p:txBody>
          <a:bodyPr anchor="b">
            <a:normAutofit/>
          </a:bodyPr>
          <a:lstStyle/>
          <a:p>
            <a:pPr algn="l"/>
            <a:r>
              <a:rPr lang="en-US" dirty="0"/>
              <a:t>First we tried…</a:t>
            </a:r>
            <a:endParaRPr lang="en-US"/>
          </a:p>
        </p:txBody>
      </p:sp>
      <p:cxnSp>
        <p:nvCxnSpPr>
          <p:cNvPr id="10" name="Straight Connector 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92864" y="3171051"/>
            <a:ext cx="1442814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A9779DEE-A737-4225-8698-C4C0FC585095}"/>
              </a:ext>
            </a:extLst>
          </p:cNvPr>
          <p:cNvPicPr>
            <a:picLocks noChangeAspect="1"/>
          </p:cNvPicPr>
          <p:nvPr/>
        </p:nvPicPr>
        <p:blipFill>
          <a:blip r:embed="rId3"/>
          <a:stretch>
            <a:fillRect/>
          </a:stretch>
        </p:blipFill>
        <p:spPr>
          <a:xfrm>
            <a:off x="1775102" y="3935545"/>
            <a:ext cx="4421994" cy="4099360"/>
          </a:xfrm>
          <a:prstGeom prst="rect">
            <a:avLst/>
          </a:prstGeom>
        </p:spPr>
      </p:pic>
      <p:sp>
        <p:nvSpPr>
          <p:cNvPr id="3" name="Content Placeholder 2"/>
          <p:cNvSpPr>
            <a:spLocks noGrp="1"/>
          </p:cNvSpPr>
          <p:nvPr>
            <p:ph idx="1"/>
          </p:nvPr>
        </p:nvSpPr>
        <p:spPr>
          <a:xfrm>
            <a:off x="7061379" y="3755406"/>
            <a:ext cx="8952091" cy="4502048"/>
          </a:xfrm>
        </p:spPr>
        <p:txBody>
          <a:bodyPr>
            <a:normAutofit/>
          </a:bodyPr>
          <a:lstStyle/>
          <a:p>
            <a:r>
              <a:rPr lang="en-US" sz="3400" dirty="0"/>
              <a:t>Took model that worked for teen demographic and applied it to our adult programs</a:t>
            </a:r>
          </a:p>
          <a:p>
            <a:r>
              <a:rPr lang="en-US" sz="3400" dirty="0"/>
              <a:t>Welcome to the Future: </a:t>
            </a:r>
          </a:p>
          <a:p>
            <a:pPr marL="0" indent="0">
              <a:buNone/>
            </a:pPr>
            <a:r>
              <a:rPr lang="en-US" sz="3400" dirty="0"/>
              <a:t>	VR Petting Zoo* was born</a:t>
            </a:r>
          </a:p>
          <a:p>
            <a:endParaRPr lang="en-US" sz="3400" dirty="0"/>
          </a:p>
        </p:txBody>
      </p:sp>
    </p:spTree>
    <p:extLst>
      <p:ext uri="{BB962C8B-B14F-4D97-AF65-F5344CB8AC3E}">
        <p14:creationId xmlns:p14="http://schemas.microsoft.com/office/powerpoint/2010/main" val="2445735998"/>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8142" y="1369342"/>
            <a:ext cx="15088518" cy="1487702"/>
          </a:xfrm>
        </p:spPr>
        <p:txBody>
          <a:bodyPr anchor="b">
            <a:normAutofit/>
          </a:bodyPr>
          <a:lstStyle/>
          <a:p>
            <a:pPr algn="l"/>
            <a:r>
              <a:rPr lang="en-US" dirty="0"/>
              <a:t>…Then we failed</a:t>
            </a:r>
          </a:p>
        </p:txBody>
      </p:sp>
      <p:cxnSp>
        <p:nvCxnSpPr>
          <p:cNvPr id="10" name="Straight Connector 9">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92864" y="3171051"/>
            <a:ext cx="1442814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66FDBDD9-E059-4743-B101-CAD79E0C2686}"/>
              </a:ext>
            </a:extLst>
          </p:cNvPr>
          <p:cNvPicPr>
            <a:picLocks noChangeAspect="1"/>
          </p:cNvPicPr>
          <p:nvPr/>
        </p:nvPicPr>
        <p:blipFill>
          <a:blip r:embed="rId3"/>
          <a:stretch>
            <a:fillRect/>
          </a:stretch>
        </p:blipFill>
        <p:spPr>
          <a:xfrm>
            <a:off x="1587482" y="3935545"/>
            <a:ext cx="4797234" cy="2280893"/>
          </a:xfrm>
          <a:prstGeom prst="rect">
            <a:avLst/>
          </a:prstGeom>
        </p:spPr>
      </p:pic>
      <p:sp>
        <p:nvSpPr>
          <p:cNvPr id="3" name="Content Placeholder 2"/>
          <p:cNvSpPr>
            <a:spLocks noGrp="1"/>
          </p:cNvSpPr>
          <p:nvPr>
            <p:ph idx="1"/>
          </p:nvPr>
        </p:nvSpPr>
        <p:spPr>
          <a:xfrm>
            <a:off x="7061379" y="3755406"/>
            <a:ext cx="8952091" cy="4502048"/>
          </a:xfrm>
        </p:spPr>
        <p:txBody>
          <a:bodyPr>
            <a:normAutofit/>
          </a:bodyPr>
          <a:lstStyle/>
          <a:p>
            <a:r>
              <a:rPr lang="en-US" sz="3600" dirty="0"/>
              <a:t>Not having a real or Virtual Petting Zoo</a:t>
            </a:r>
          </a:p>
          <a:p>
            <a:r>
              <a:rPr lang="en-US" sz="3600" dirty="0"/>
              <a:t>Some of our tech failed </a:t>
            </a:r>
          </a:p>
          <a:p>
            <a:r>
              <a:rPr lang="en-US" sz="3600" dirty="0"/>
              <a:t>Structure or lack thereof </a:t>
            </a:r>
          </a:p>
          <a:p>
            <a:r>
              <a:rPr lang="en-US" sz="3600" dirty="0"/>
              <a:t>Lack of information on how it is currently being used</a:t>
            </a:r>
          </a:p>
          <a:p>
            <a:r>
              <a:rPr lang="en-US" sz="3600" dirty="0"/>
              <a:t>Safety concerns and social anxiety</a:t>
            </a:r>
          </a:p>
          <a:p>
            <a:endParaRPr lang="en-US" sz="3400" dirty="0"/>
          </a:p>
          <a:p>
            <a:pPr marL="0" indent="0">
              <a:buNone/>
            </a:pPr>
            <a:endParaRPr lang="en-US" sz="3400" dirty="0"/>
          </a:p>
        </p:txBody>
      </p:sp>
    </p:spTree>
    <p:extLst>
      <p:ext uri="{BB962C8B-B14F-4D97-AF65-F5344CB8AC3E}">
        <p14:creationId xmlns:p14="http://schemas.microsoft.com/office/powerpoint/2010/main" val="3685103379"/>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242" y="478016"/>
            <a:ext cx="7306020" cy="2347244"/>
          </a:xfrm>
        </p:spPr>
        <p:txBody>
          <a:bodyPr>
            <a:normAutofit/>
          </a:bodyPr>
          <a:lstStyle/>
          <a:p>
            <a:r>
              <a:rPr lang="en-US" dirty="0"/>
              <a:t>So we tried again!</a:t>
            </a:r>
          </a:p>
        </p:txBody>
      </p:sp>
      <p:sp>
        <p:nvSpPr>
          <p:cNvPr id="3" name="Content Placeholder 2"/>
          <p:cNvSpPr>
            <a:spLocks noGrp="1"/>
          </p:cNvSpPr>
          <p:nvPr>
            <p:ph idx="1"/>
          </p:nvPr>
        </p:nvSpPr>
        <p:spPr>
          <a:xfrm>
            <a:off x="754244" y="3010804"/>
            <a:ext cx="7306016" cy="5299586"/>
          </a:xfrm>
        </p:spPr>
        <p:txBody>
          <a:bodyPr>
            <a:normAutofit/>
          </a:bodyPr>
          <a:lstStyle/>
          <a:p>
            <a:pPr>
              <a:lnSpc>
                <a:spcPct val="90000"/>
              </a:lnSpc>
            </a:pPr>
            <a:r>
              <a:rPr lang="en-US" sz="4200" dirty="0"/>
              <a:t>Still started with an icebreaker</a:t>
            </a:r>
          </a:p>
          <a:p>
            <a:pPr>
              <a:lnSpc>
                <a:spcPct val="90000"/>
              </a:lnSpc>
            </a:pPr>
            <a:r>
              <a:rPr lang="en-US" sz="4200" dirty="0"/>
              <a:t>Created more structure</a:t>
            </a:r>
          </a:p>
          <a:p>
            <a:pPr>
              <a:lnSpc>
                <a:spcPct val="90000"/>
              </a:lnSpc>
            </a:pPr>
            <a:r>
              <a:rPr lang="en-US" sz="4200" dirty="0"/>
              <a:t>Prepped the technology earlier </a:t>
            </a:r>
          </a:p>
          <a:p>
            <a:pPr>
              <a:lnSpc>
                <a:spcPct val="90000"/>
              </a:lnSpc>
            </a:pPr>
            <a:r>
              <a:rPr lang="en-US" sz="4200" dirty="0"/>
              <a:t>Took more time setting up expectations</a:t>
            </a:r>
          </a:p>
          <a:p>
            <a:pPr>
              <a:lnSpc>
                <a:spcPct val="90000"/>
              </a:lnSpc>
            </a:pPr>
            <a:r>
              <a:rPr lang="en-US" sz="4200" dirty="0"/>
              <a:t>Teen Volunteer </a:t>
            </a:r>
          </a:p>
        </p:txBody>
      </p:sp>
      <p:pic>
        <p:nvPicPr>
          <p:cNvPr id="5" name="Picture 4">
            <a:extLst>
              <a:ext uri="{FF2B5EF4-FFF2-40B4-BE49-F238E27FC236}">
                <a16:creationId xmlns:a16="http://schemas.microsoft.com/office/drawing/2014/main" xmlns="" id="{50E3AD47-E1FF-46A1-93C6-12A5D0E3E10E}"/>
              </a:ext>
            </a:extLst>
          </p:cNvPr>
          <p:cNvPicPr>
            <a:picLocks noChangeAspect="1"/>
          </p:cNvPicPr>
          <p:nvPr/>
        </p:nvPicPr>
        <p:blipFill rotWithShape="1">
          <a:blip r:embed="rId3"/>
          <a:srcRect r="-2" b="2173"/>
          <a:stretch/>
        </p:blipFill>
        <p:spPr>
          <a:xfrm>
            <a:off x="8679123" y="896114"/>
            <a:ext cx="7782957" cy="7808972"/>
          </a:xfrm>
          <a:prstGeom prst="rect">
            <a:avLst/>
          </a:prstGeom>
          <a:effectLst/>
        </p:spPr>
      </p:pic>
    </p:spTree>
    <p:extLst>
      <p:ext uri="{BB962C8B-B14F-4D97-AF65-F5344CB8AC3E}">
        <p14:creationId xmlns:p14="http://schemas.microsoft.com/office/powerpoint/2010/main" val="2275956007"/>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4435" y="511174"/>
            <a:ext cx="14984730" cy="1855789"/>
          </a:xfrm>
        </p:spPr>
        <p:txBody>
          <a:bodyPr>
            <a:normAutofit/>
          </a:bodyPr>
          <a:lstStyle/>
          <a:p>
            <a:pPr algn="l"/>
            <a:r>
              <a:rPr lang="en-CA" dirty="0"/>
              <a:t>Intro to Virtual Reality</a:t>
            </a:r>
          </a:p>
        </p:txBody>
      </p:sp>
      <p:sp>
        <p:nvSpPr>
          <p:cNvPr id="6" name="Rectangle 5" descr="Computer">
            <a:extLst>
              <a:ext uri="{FF2B5EF4-FFF2-40B4-BE49-F238E27FC236}">
                <a16:creationId xmlns:a16="http://schemas.microsoft.com/office/drawing/2014/main" xmlns="" id="{A4F173DC-2B4C-FC41-B8B0-436BA71F4F41}"/>
              </a:ext>
            </a:extLst>
          </p:cNvPr>
          <p:cNvSpPr/>
          <p:nvPr/>
        </p:nvSpPr>
        <p:spPr>
          <a:xfrm>
            <a:off x="1410413" y="2163707"/>
            <a:ext cx="3258399" cy="30158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grpSp>
        <p:nvGrpSpPr>
          <p:cNvPr id="7" name="Group 6">
            <a:extLst>
              <a:ext uri="{FF2B5EF4-FFF2-40B4-BE49-F238E27FC236}">
                <a16:creationId xmlns:a16="http://schemas.microsoft.com/office/drawing/2014/main" xmlns="" id="{1621996E-D6AB-C949-89A0-43E4F5EEA91F}"/>
              </a:ext>
            </a:extLst>
          </p:cNvPr>
          <p:cNvGrpSpPr/>
          <p:nvPr/>
        </p:nvGrpSpPr>
        <p:grpSpPr>
          <a:xfrm>
            <a:off x="1394916" y="5111046"/>
            <a:ext cx="6412010" cy="943391"/>
            <a:chOff x="-666427" y="2395686"/>
            <a:chExt cx="6412010" cy="943391"/>
          </a:xfrm>
        </p:grpSpPr>
        <p:sp>
          <p:nvSpPr>
            <p:cNvPr id="18" name="Rectangle 17">
              <a:extLst>
                <a:ext uri="{FF2B5EF4-FFF2-40B4-BE49-F238E27FC236}">
                  <a16:creationId xmlns:a16="http://schemas.microsoft.com/office/drawing/2014/main" xmlns="" id="{4ADE4477-A107-3542-BB6B-965A3BC6BB14}"/>
                </a:ext>
              </a:extLst>
            </p:cNvPr>
            <p:cNvSpPr/>
            <p:nvPr/>
          </p:nvSpPr>
          <p:spPr>
            <a:xfrm>
              <a:off x="2591" y="2499393"/>
              <a:ext cx="5742992" cy="8396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TextBox 18">
              <a:extLst>
                <a:ext uri="{FF2B5EF4-FFF2-40B4-BE49-F238E27FC236}">
                  <a16:creationId xmlns:a16="http://schemas.microsoft.com/office/drawing/2014/main" xmlns="" id="{7C3C392C-7A29-F04F-BF2A-9A75601AA560}"/>
                </a:ext>
              </a:extLst>
            </p:cNvPr>
            <p:cNvSpPr txBox="1"/>
            <p:nvPr/>
          </p:nvSpPr>
          <p:spPr>
            <a:xfrm>
              <a:off x="-666427" y="2395686"/>
              <a:ext cx="5742992" cy="8396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778000">
                <a:lnSpc>
                  <a:spcPct val="90000"/>
                </a:lnSpc>
                <a:spcBef>
                  <a:spcPct val="0"/>
                </a:spcBef>
                <a:spcAft>
                  <a:spcPct val="35000"/>
                </a:spcAft>
                <a:buNone/>
                <a:defRPr b="1"/>
              </a:pPr>
              <a:r>
                <a:rPr lang="en-CA" sz="4000" kern="1200" dirty="0"/>
                <a:t>What is virtual reality? </a:t>
              </a:r>
              <a:endParaRPr lang="en-US" sz="4000" kern="1200" dirty="0"/>
            </a:p>
          </p:txBody>
        </p:sp>
      </p:grpSp>
      <p:grpSp>
        <p:nvGrpSpPr>
          <p:cNvPr id="8" name="Group 7">
            <a:extLst>
              <a:ext uri="{FF2B5EF4-FFF2-40B4-BE49-F238E27FC236}">
                <a16:creationId xmlns:a16="http://schemas.microsoft.com/office/drawing/2014/main" xmlns="" id="{DB4B0F56-5B4D-5D41-A10A-5C2229E67595}"/>
              </a:ext>
            </a:extLst>
          </p:cNvPr>
          <p:cNvGrpSpPr/>
          <p:nvPr/>
        </p:nvGrpSpPr>
        <p:grpSpPr>
          <a:xfrm>
            <a:off x="1403194" y="5753042"/>
            <a:ext cx="7025655" cy="2155480"/>
            <a:chOff x="-658149" y="3037682"/>
            <a:chExt cx="7025655" cy="2155480"/>
          </a:xfrm>
        </p:grpSpPr>
        <p:sp>
          <p:nvSpPr>
            <p:cNvPr id="16" name="Rectangle 15">
              <a:extLst>
                <a:ext uri="{FF2B5EF4-FFF2-40B4-BE49-F238E27FC236}">
                  <a16:creationId xmlns:a16="http://schemas.microsoft.com/office/drawing/2014/main" xmlns="" id="{03464FD2-CDAB-414E-BEDA-6CCD7570EA66}"/>
                </a:ext>
              </a:extLst>
            </p:cNvPr>
            <p:cNvSpPr/>
            <p:nvPr/>
          </p:nvSpPr>
          <p:spPr>
            <a:xfrm>
              <a:off x="2612" y="3037682"/>
              <a:ext cx="6364894" cy="1957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xmlns="" id="{A7516066-CE77-294E-A135-E3658881C7C6}"/>
                </a:ext>
              </a:extLst>
            </p:cNvPr>
            <p:cNvSpPr txBox="1"/>
            <p:nvPr/>
          </p:nvSpPr>
          <p:spPr>
            <a:xfrm>
              <a:off x="-658149" y="3235370"/>
              <a:ext cx="6364894" cy="19577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CA" sz="2400" kern="1200" dirty="0"/>
                <a:t>VR is </a:t>
              </a:r>
              <a:r>
                <a:rPr lang="en-US" sz="2400" kern="1200" dirty="0"/>
                <a:t>the computer-generated simulation of images or whole environments that can be experienced using special electronic equipment.</a:t>
              </a:r>
            </a:p>
          </p:txBody>
        </p:sp>
      </p:grpSp>
      <p:sp>
        <p:nvSpPr>
          <p:cNvPr id="9" name="Rectangle 8" descr="Head with Gears">
            <a:extLst>
              <a:ext uri="{FF2B5EF4-FFF2-40B4-BE49-F238E27FC236}">
                <a16:creationId xmlns:a16="http://schemas.microsoft.com/office/drawing/2014/main" xmlns="" id="{A4E0CCA4-A344-3D41-982E-4D19C1238750}"/>
              </a:ext>
            </a:extLst>
          </p:cNvPr>
          <p:cNvSpPr/>
          <p:nvPr/>
        </p:nvSpPr>
        <p:spPr>
          <a:xfrm>
            <a:off x="9032657" y="2366963"/>
            <a:ext cx="2880400" cy="2685484"/>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accent5">
              <a:hueOff val="-9933876"/>
              <a:satOff val="39811"/>
              <a:lumOff val="8628"/>
              <a:alphaOff val="0"/>
            </a:schemeClr>
          </a:effectRef>
          <a:fontRef idx="minor">
            <a:schemeClr val="lt1"/>
          </a:fontRef>
        </p:style>
      </p:sp>
      <p:grpSp>
        <p:nvGrpSpPr>
          <p:cNvPr id="10" name="Group 9">
            <a:extLst>
              <a:ext uri="{FF2B5EF4-FFF2-40B4-BE49-F238E27FC236}">
                <a16:creationId xmlns:a16="http://schemas.microsoft.com/office/drawing/2014/main" xmlns="" id="{9CD3AD8C-4A2B-6940-9427-28DA18AAB8C0}"/>
              </a:ext>
            </a:extLst>
          </p:cNvPr>
          <p:cNvGrpSpPr/>
          <p:nvPr/>
        </p:nvGrpSpPr>
        <p:grpSpPr>
          <a:xfrm>
            <a:off x="8582801" y="5047282"/>
            <a:ext cx="7364634" cy="867322"/>
            <a:chOff x="6521458" y="2285426"/>
            <a:chExt cx="7364634" cy="867322"/>
          </a:xfrm>
        </p:grpSpPr>
        <p:sp>
          <p:nvSpPr>
            <p:cNvPr id="14" name="Rectangle 13">
              <a:extLst>
                <a:ext uri="{FF2B5EF4-FFF2-40B4-BE49-F238E27FC236}">
                  <a16:creationId xmlns:a16="http://schemas.microsoft.com/office/drawing/2014/main" xmlns="" id="{07497711-DC7E-C545-AC07-E96EC2738665}"/>
                </a:ext>
              </a:extLst>
            </p:cNvPr>
            <p:cNvSpPr/>
            <p:nvPr/>
          </p:nvSpPr>
          <p:spPr>
            <a:xfrm>
              <a:off x="6521458" y="2381809"/>
              <a:ext cx="6729455" cy="7709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xtBox 14">
              <a:extLst>
                <a:ext uri="{FF2B5EF4-FFF2-40B4-BE49-F238E27FC236}">
                  <a16:creationId xmlns:a16="http://schemas.microsoft.com/office/drawing/2014/main" xmlns="" id="{43857F7E-DEF8-AB47-8681-264A3F1A62C0}"/>
                </a:ext>
              </a:extLst>
            </p:cNvPr>
            <p:cNvSpPr txBox="1"/>
            <p:nvPr/>
          </p:nvSpPr>
          <p:spPr>
            <a:xfrm>
              <a:off x="7156637" y="2285426"/>
              <a:ext cx="6729455" cy="7709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778000">
                <a:lnSpc>
                  <a:spcPct val="90000"/>
                </a:lnSpc>
                <a:spcBef>
                  <a:spcPct val="0"/>
                </a:spcBef>
                <a:spcAft>
                  <a:spcPct val="35000"/>
                </a:spcAft>
                <a:buNone/>
                <a:defRPr b="1"/>
              </a:pPr>
              <a:r>
                <a:rPr lang="en-CA" sz="4000" kern="1200" dirty="0"/>
                <a:t>What is the difference </a:t>
              </a:r>
              <a:br>
                <a:rPr lang="en-CA" sz="4000" kern="1200" dirty="0"/>
              </a:br>
              <a:r>
                <a:rPr lang="en-CA" sz="4000" kern="1200" dirty="0"/>
                <a:t>between VR and AR?</a:t>
              </a:r>
              <a:endParaRPr lang="en-US" sz="4000" kern="1200" dirty="0"/>
            </a:p>
          </p:txBody>
        </p:sp>
      </p:grpSp>
      <p:grpSp>
        <p:nvGrpSpPr>
          <p:cNvPr id="11" name="Group 10">
            <a:extLst>
              <a:ext uri="{FF2B5EF4-FFF2-40B4-BE49-F238E27FC236}">
                <a16:creationId xmlns:a16="http://schemas.microsoft.com/office/drawing/2014/main" xmlns="" id="{C0BB357F-3830-9042-9A51-B4ECA1F6326D}"/>
              </a:ext>
            </a:extLst>
          </p:cNvPr>
          <p:cNvGrpSpPr/>
          <p:nvPr/>
        </p:nvGrpSpPr>
        <p:grpSpPr>
          <a:xfrm>
            <a:off x="8756290" y="6430877"/>
            <a:ext cx="6553354" cy="1640496"/>
            <a:chOff x="6694947" y="3669021"/>
            <a:chExt cx="6553354" cy="1640496"/>
          </a:xfrm>
        </p:grpSpPr>
        <p:sp>
          <p:nvSpPr>
            <p:cNvPr id="12" name="Rectangle 11">
              <a:extLst>
                <a:ext uri="{FF2B5EF4-FFF2-40B4-BE49-F238E27FC236}">
                  <a16:creationId xmlns:a16="http://schemas.microsoft.com/office/drawing/2014/main" xmlns="" id="{884825C2-1E21-5F4A-A531-41219C5E5192}"/>
                </a:ext>
              </a:extLst>
            </p:cNvPr>
            <p:cNvSpPr/>
            <p:nvPr/>
          </p:nvSpPr>
          <p:spPr>
            <a:xfrm>
              <a:off x="6694947" y="3669021"/>
              <a:ext cx="5888068" cy="16241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TextBox 12">
              <a:extLst>
                <a:ext uri="{FF2B5EF4-FFF2-40B4-BE49-F238E27FC236}">
                  <a16:creationId xmlns:a16="http://schemas.microsoft.com/office/drawing/2014/main" xmlns="" id="{51AD0F07-60F2-3D4F-96BE-D6F67808CAB9}"/>
                </a:ext>
              </a:extLst>
            </p:cNvPr>
            <p:cNvSpPr txBox="1"/>
            <p:nvPr/>
          </p:nvSpPr>
          <p:spPr>
            <a:xfrm>
              <a:off x="7156636" y="3685402"/>
              <a:ext cx="6091665" cy="16241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pPr>
              <a:r>
                <a:rPr lang="en-CA" sz="2400" kern="1200" dirty="0"/>
                <a:t>VR immerses you in a virtual environment while AR starts with the real world and overlays virtual objects (The most well-know example is </a:t>
              </a:r>
              <a:r>
                <a:rPr lang="en-CA" sz="2400" kern="1200" dirty="0" err="1"/>
                <a:t>Pokemon</a:t>
              </a:r>
              <a:r>
                <a:rPr lang="en-CA" sz="2400" kern="1200" dirty="0"/>
                <a:t> Go).</a:t>
              </a:r>
              <a:endParaRPr lang="en-US" sz="2400" kern="1200" dirty="0"/>
            </a:p>
          </p:txBody>
        </p:sp>
      </p:grpSp>
    </p:spTree>
    <p:extLst>
      <p:ext uri="{BB962C8B-B14F-4D97-AF65-F5344CB8AC3E}">
        <p14:creationId xmlns:p14="http://schemas.microsoft.com/office/powerpoint/2010/main" val="1704820833"/>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48" y="771950"/>
            <a:ext cx="15636240" cy="1600200"/>
          </a:xfrm>
        </p:spPr>
        <p:txBody>
          <a:bodyPr/>
          <a:lstStyle/>
          <a:p>
            <a:pPr algn="l"/>
            <a:r>
              <a:rPr lang="en-CA" dirty="0"/>
              <a:t>VR and Libraries</a:t>
            </a:r>
          </a:p>
        </p:txBody>
      </p:sp>
      <p:pic>
        <p:nvPicPr>
          <p:cNvPr id="1026" name="Picture 2" descr="http://www.ala.org/tools/sites/ala.org.tools/files/styles/720x268/public/Virtual%20Reality_Virtual%20Reality%20at%20San%20Jose%20Public%20Library.jpg?itok=bnY3pL7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1020" y="2771675"/>
            <a:ext cx="685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la.org/tools/sites/ala.org.tools/files/styles/720x268/public/Virtual%20Reality_Virtual%20Reality%20Lab%20at%20Waldo%20Library.jpg?itok=QMXLCB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020" y="5649812"/>
            <a:ext cx="685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8831" y="2771675"/>
            <a:ext cx="7241115" cy="5430837"/>
          </a:xfrm>
          <a:prstGeom prst="rect">
            <a:avLst/>
          </a:prstGeom>
        </p:spPr>
      </p:pic>
    </p:spTree>
    <p:extLst>
      <p:ext uri="{BB962C8B-B14F-4D97-AF65-F5344CB8AC3E}">
        <p14:creationId xmlns:p14="http://schemas.microsoft.com/office/powerpoint/2010/main" val="3895853704"/>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1648" y="1353844"/>
            <a:ext cx="15088518" cy="1487702"/>
          </a:xfrm>
        </p:spPr>
        <p:txBody>
          <a:bodyPr anchor="b">
            <a:normAutofit/>
          </a:bodyPr>
          <a:lstStyle/>
          <a:p>
            <a:pPr algn="l"/>
            <a:r>
              <a:rPr lang="en-CA" dirty="0"/>
              <a:t>Different ways VR is being used</a:t>
            </a:r>
          </a:p>
        </p:txBody>
      </p:sp>
      <p:cxnSp>
        <p:nvCxnSpPr>
          <p:cNvPr id="9" name="Straight Connector 8">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92864" y="3171051"/>
            <a:ext cx="1442814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988" y="3920046"/>
            <a:ext cx="5301334" cy="3989253"/>
          </a:xfrm>
          <a:prstGeom prst="rect">
            <a:avLst/>
          </a:prstGeom>
        </p:spPr>
      </p:pic>
      <p:sp>
        <p:nvSpPr>
          <p:cNvPr id="3" name="Content Placeholder 2"/>
          <p:cNvSpPr>
            <a:spLocks noGrp="1"/>
          </p:cNvSpPr>
          <p:nvPr>
            <p:ph idx="1"/>
          </p:nvPr>
        </p:nvSpPr>
        <p:spPr>
          <a:xfrm>
            <a:off x="7014885" y="3739908"/>
            <a:ext cx="8952091" cy="4502048"/>
          </a:xfrm>
        </p:spPr>
        <p:txBody>
          <a:bodyPr>
            <a:normAutofit/>
          </a:bodyPr>
          <a:lstStyle/>
          <a:p>
            <a:r>
              <a:rPr lang="en-CA" sz="4000" dirty="0"/>
              <a:t>Guangzhou Zoo</a:t>
            </a:r>
          </a:p>
          <a:p>
            <a:r>
              <a:rPr lang="en-CA" sz="4000" dirty="0"/>
              <a:t>Treatment of PTSD </a:t>
            </a:r>
          </a:p>
          <a:p>
            <a:r>
              <a:rPr lang="en-CA" sz="4000" dirty="0"/>
              <a:t>Training Doctors </a:t>
            </a:r>
          </a:p>
          <a:p>
            <a:r>
              <a:rPr lang="en-CA" sz="4000" dirty="0"/>
              <a:t>Retirement homes</a:t>
            </a:r>
          </a:p>
          <a:p>
            <a:r>
              <a:rPr lang="en-CA" sz="4000" dirty="0"/>
              <a:t>Gaming</a:t>
            </a:r>
          </a:p>
          <a:p>
            <a:r>
              <a:rPr lang="en-CA" sz="4000" dirty="0"/>
              <a:t>Art modeling</a:t>
            </a:r>
          </a:p>
          <a:p>
            <a:endParaRPr lang="en-CA" sz="3400" dirty="0"/>
          </a:p>
          <a:p>
            <a:endParaRPr lang="en-CA" sz="3400" dirty="0"/>
          </a:p>
        </p:txBody>
      </p:sp>
    </p:spTree>
    <p:extLst>
      <p:ext uri="{BB962C8B-B14F-4D97-AF65-F5344CB8AC3E}">
        <p14:creationId xmlns:p14="http://schemas.microsoft.com/office/powerpoint/2010/main" val="1443615712"/>
      </p:ext>
    </p:extLst>
  </p:cSld>
  <p:clrMapOvr>
    <a:masterClrMapping/>
  </p:clrMapOvr>
  <mc:AlternateContent xmlns:mc="http://schemas.openxmlformats.org/markup-compatibility/2006" xmlns:p14="http://schemas.microsoft.com/office/powerpoint/2010/main">
    <mc:Choice Requires="p14">
      <p:transition p14:dur="180" advClick="0" advTm="15000">
        <p:fade/>
      </p:transition>
    </mc:Choice>
    <mc:Fallback xmlns="">
      <p:transition xmlns:p14="http://schemas.microsoft.com/office/powerpoint/2010/main"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TotalTime>
  <Words>1044</Words>
  <Application>Microsoft Office PowerPoint</Application>
  <PresentationFormat>Custom</PresentationFormat>
  <Paragraphs>97</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Trying, Failing  and Trying Again</vt:lpstr>
      <vt:lpstr>Intro</vt:lpstr>
      <vt:lpstr>First we tried…</vt:lpstr>
      <vt:lpstr>…Then we failed</vt:lpstr>
      <vt:lpstr>So we tried again!</vt:lpstr>
      <vt:lpstr>Intro to Virtual Reality</vt:lpstr>
      <vt:lpstr>VR and Libraries</vt:lpstr>
      <vt:lpstr>Different ways VR is being used</vt:lpstr>
      <vt:lpstr>VR Hardware</vt:lpstr>
      <vt:lpstr>What to expect</vt:lpstr>
      <vt:lpstr>Your turn! </vt:lpstr>
      <vt:lpstr>Useful apps </vt:lpstr>
      <vt:lpstr>Success!</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Baugniet</dc:creator>
  <cp:lastModifiedBy>Devon Tatton</cp:lastModifiedBy>
  <cp:revision>10</cp:revision>
  <dcterms:created xsi:type="dcterms:W3CDTF">2019-04-17T21:09:25Z</dcterms:created>
  <dcterms:modified xsi:type="dcterms:W3CDTF">2019-04-23T21:14:37Z</dcterms:modified>
</cp:coreProperties>
</file>